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60" r:id="rId3"/>
    <p:sldId id="261" r:id="rId4"/>
    <p:sldId id="262" r:id="rId5"/>
    <p:sldId id="265" r:id="rId6"/>
    <p:sldId id="266" r:id="rId7"/>
    <p:sldId id="283" r:id="rId8"/>
    <p:sldId id="286" r:id="rId9"/>
    <p:sldId id="287" r:id="rId10"/>
    <p:sldId id="269" r:id="rId11"/>
    <p:sldId id="284" r:id="rId12"/>
    <p:sldId id="268" r:id="rId13"/>
    <p:sldId id="285" r:id="rId14"/>
    <p:sldId id="271" r:id="rId15"/>
    <p:sldId id="28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798F31"/>
    <a:srgbClr val="669900"/>
    <a:srgbClr val="00CC99"/>
    <a:srgbClr val="00FF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64" autoAdjust="0"/>
  </p:normalViewPr>
  <p:slideViewPr>
    <p:cSldViewPr>
      <p:cViewPr varScale="1">
        <p:scale>
          <a:sx n="83" d="100"/>
          <a:sy n="83" d="100"/>
        </p:scale>
        <p:origin x="-656"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25D849-3D60-4BC8-9320-5B01A4AAA7A1}" type="datetimeFigureOut">
              <a:rPr lang="en-US" smtClean="0"/>
              <a:t>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A3B847-A3F8-4FAC-A3D1-56B65DE716EA}" type="slidenum">
              <a:rPr lang="en-US" smtClean="0"/>
              <a:t>‹#›</a:t>
            </a:fld>
            <a:endParaRPr lang="en-US"/>
          </a:p>
        </p:txBody>
      </p:sp>
    </p:spTree>
    <p:extLst>
      <p:ext uri="{BB962C8B-B14F-4D97-AF65-F5344CB8AC3E}">
        <p14:creationId xmlns:p14="http://schemas.microsoft.com/office/powerpoint/2010/main" val="129088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dirty="0" smtClean="0"/>
              <a:t>This is a basic overview</a:t>
            </a:r>
            <a:r>
              <a:rPr lang="en-US" i="1" baseline="0" dirty="0" smtClean="0"/>
              <a:t> of IISME that you can use in your  commercial to other teachers. </a:t>
            </a:r>
          </a:p>
          <a:p>
            <a:pPr eaLnBrk="1" hangingPunct="1">
              <a:spcBef>
                <a:spcPct val="0"/>
              </a:spcBef>
            </a:pPr>
            <a:r>
              <a:rPr lang="en-US" i="1" baseline="0" dirty="0" smtClean="0"/>
              <a:t>You can take out slides to shorten this, and you can add information about your personal fellowship experience—which is likely what will be most interesting to your colleagues.</a:t>
            </a:r>
          </a:p>
          <a:p>
            <a:pPr eaLnBrk="1" hangingPunct="1">
              <a:spcBef>
                <a:spcPct val="0"/>
              </a:spcBef>
            </a:pPr>
            <a:r>
              <a:rPr lang="en-US" i="1" baseline="0" dirty="0" smtClean="0"/>
              <a:t>Take or leave the notes as you see fit.</a:t>
            </a: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2100E6-5096-483B-B535-90786C8324BF}"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dirty="0" smtClean="0"/>
              <a:t>Although you may think you’d be worn out after working all summer,</a:t>
            </a:r>
            <a:r>
              <a:rPr lang="en-US" b="0" baseline="0" dirty="0" smtClean="0"/>
              <a:t> IISME fellows consistently report that they actually feel more energized and excited for the next school year.</a:t>
            </a:r>
          </a:p>
          <a:p>
            <a:pPr eaLnBrk="1" hangingPunct="1">
              <a:spcBef>
                <a:spcPct val="0"/>
              </a:spcBef>
            </a:pPr>
            <a:endParaRPr lang="en-US" baseline="0" dirty="0" smtClean="0"/>
          </a:p>
          <a:p>
            <a:pPr eaLnBrk="1" hangingPunct="1">
              <a:spcBef>
                <a:spcPct val="0"/>
              </a:spcBef>
            </a:pPr>
            <a:r>
              <a:rPr lang="en-US" baseline="0" dirty="0" smtClean="0"/>
              <a:t>As you can see from IISME’s most recent evaluation results (2012 Fellows), teachers consistently rate their IISME Fellowships in the top 10% of all their professional development experiences. </a:t>
            </a:r>
            <a:r>
              <a:rPr lang="en-US" b="0" baseline="0" dirty="0" smtClean="0"/>
              <a:t>Also, teachers who have held an IISME Fellowship </a:t>
            </a:r>
            <a:r>
              <a:rPr lang="en-US" baseline="0" dirty="0" smtClean="0"/>
              <a:t>are much more likely to stay in the teaching profession than those who don’t. So, for many of us, it re-ignites our excitement for teaching.</a:t>
            </a:r>
          </a:p>
          <a:p>
            <a:pPr eaLnBrk="1" hangingPunct="1">
              <a:spcBef>
                <a:spcPct val="0"/>
              </a:spcBef>
            </a:pPr>
            <a:endParaRPr lang="en-US" baseline="0" dirty="0" smtClean="0"/>
          </a:p>
          <a:p>
            <a:pPr eaLnBrk="1" hangingPunct="1">
              <a:spcBef>
                <a:spcPct val="0"/>
              </a:spcBef>
            </a:pPr>
            <a:r>
              <a:rPr lang="en-US" baseline="0" dirty="0" smtClean="0"/>
              <a:t>Though these numbers are from 2012, this is consistent feedback we’ve gotten over the 28 years we’ve offered these opportunities.</a:t>
            </a:r>
          </a:p>
          <a:p>
            <a:pPr eaLnBrk="1" hangingPunct="1">
              <a:spcBef>
                <a:spcPct val="0"/>
              </a:spcBef>
            </a:pPr>
            <a:endParaRPr lang="en-US" i="1" baseline="0" dirty="0" smtClean="0"/>
          </a:p>
          <a:p>
            <a:pPr eaLnBrk="1" hangingPunct="1">
              <a:spcBef>
                <a:spcPct val="0"/>
              </a:spcBef>
            </a:pPr>
            <a:r>
              <a:rPr lang="en-US" i="1" baseline="0" dirty="0" smtClean="0"/>
              <a:t>(Ask former Fellows if they want to say a few words about their experience? What effect it had on them?)</a:t>
            </a:r>
          </a:p>
        </p:txBody>
      </p:sp>
      <p:sp>
        <p:nvSpPr>
          <p:cNvPr id="24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416987-0DA3-42B9-93C0-91BACF42E08A}"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networking is</a:t>
            </a:r>
            <a:r>
              <a:rPr lang="en-US" baseline="0" dirty="0" smtClean="0"/>
              <a:t> a perk that many of our teachers benefit from. They make lasting connections with companies/organizations that become a resource for role models, other educational programs and even technology donations.</a:t>
            </a:r>
          </a:p>
          <a:p>
            <a:endParaRPr lang="en-US" dirty="0"/>
          </a:p>
          <a:p>
            <a:r>
              <a:rPr lang="en-US" dirty="0" smtClean="0"/>
              <a:t>One teacher mentioned casually to a VP that her school needed a set of laptops, and he said, OK.</a:t>
            </a:r>
          </a:p>
          <a:p>
            <a:endParaRPr lang="en-US" dirty="0" smtClean="0"/>
          </a:p>
          <a:p>
            <a:r>
              <a:rPr lang="en-US" dirty="0" smtClean="0"/>
              <a:t>Compensation detailed on next slide</a:t>
            </a:r>
            <a:endParaRPr lang="en-US" dirty="0"/>
          </a:p>
        </p:txBody>
      </p:sp>
      <p:sp>
        <p:nvSpPr>
          <p:cNvPr id="4" name="Slide Number Placeholder 3"/>
          <p:cNvSpPr>
            <a:spLocks noGrp="1"/>
          </p:cNvSpPr>
          <p:nvPr>
            <p:ph type="sldNum" sz="quarter" idx="10"/>
          </p:nvPr>
        </p:nvSpPr>
        <p:spPr/>
        <p:txBody>
          <a:bodyPr/>
          <a:lstStyle/>
          <a:p>
            <a:pPr>
              <a:defRPr/>
            </a:pPr>
            <a:fld id="{E06EFFA0-EB05-4CAA-9FB5-9D7C7DF58BE9}" type="slidenum">
              <a:rPr lang="en-US" smtClean="0"/>
              <a:pPr>
                <a:defRPr/>
              </a:pPr>
              <a:t>11</a:t>
            </a:fld>
            <a:endParaRPr lang="en-US"/>
          </a:p>
        </p:txBody>
      </p:sp>
    </p:spTree>
    <p:extLst>
      <p:ext uri="{BB962C8B-B14F-4D97-AF65-F5344CB8AC3E}">
        <p14:creationId xmlns:p14="http://schemas.microsoft.com/office/powerpoint/2010/main" val="3135953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 teacher was asking me the other day, “we have to pay $7,200 for a fellowship?” </a:t>
            </a:r>
          </a:p>
          <a:p>
            <a:pPr eaLnBrk="1" hangingPunct="1">
              <a:spcBef>
                <a:spcPct val="0"/>
              </a:spcBef>
            </a:pPr>
            <a:r>
              <a:rPr lang="en-US" dirty="0" smtClean="0"/>
              <a:t>NO! WE PAY YOU!</a:t>
            </a:r>
          </a:p>
          <a:p>
            <a:pPr eaLnBrk="1" hangingPunct="1">
              <a:spcBef>
                <a:spcPct val="0"/>
              </a:spcBef>
            </a:pPr>
            <a:endParaRPr lang="en-US" dirty="0"/>
          </a:p>
          <a:p>
            <a:pPr eaLnBrk="1" hangingPunct="1">
              <a:spcBef>
                <a:spcPct val="0"/>
              </a:spcBef>
            </a:pPr>
            <a:r>
              <a:rPr lang="en-US" dirty="0" smtClean="0"/>
              <a:t>On</a:t>
            </a:r>
            <a:r>
              <a:rPr lang="en-US" baseline="0" dirty="0" smtClean="0"/>
              <a:t> top of </a:t>
            </a:r>
            <a:r>
              <a:rPr lang="en-US" b="0" baseline="0" dirty="0" smtClean="0"/>
              <a:t>all the perks I’ve already spoken about, </a:t>
            </a:r>
            <a:r>
              <a:rPr lang="en-US" baseline="0" dirty="0" smtClean="0"/>
              <a:t>teachers also get to make money, which is very helpful—particularly with the cost of living in the Bay Area.</a:t>
            </a:r>
          </a:p>
          <a:p>
            <a:pPr eaLnBrk="1" hangingPunct="1">
              <a:spcBef>
                <a:spcPct val="0"/>
              </a:spcBef>
            </a:pPr>
            <a:endParaRPr lang="en-US" baseline="0" dirty="0" smtClean="0"/>
          </a:p>
          <a:p>
            <a:pPr eaLnBrk="1" hangingPunct="1">
              <a:spcBef>
                <a:spcPct val="0"/>
              </a:spcBef>
            </a:pPr>
            <a:r>
              <a:rPr lang="en-US" baseline="0" dirty="0" smtClean="0"/>
              <a:t>8200 is guaranteed $ if Fellows meet all the program requirements.</a:t>
            </a:r>
          </a:p>
          <a:p>
            <a:pPr eaLnBrk="1" hangingPunct="1">
              <a:spcBef>
                <a:spcPct val="0"/>
              </a:spcBef>
            </a:pPr>
            <a:endParaRPr lang="en-US" dirty="0"/>
          </a:p>
          <a:p>
            <a:pPr eaLnBrk="1" hangingPunct="1">
              <a:spcBef>
                <a:spcPct val="0"/>
              </a:spcBef>
            </a:pPr>
            <a:r>
              <a:rPr lang="en-US" dirty="0" smtClean="0"/>
              <a:t>Almost $20,000 in FFI grants given last year/ over ½ of requests were funded.</a:t>
            </a:r>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B2796A-A610-4860-A5DB-275A5B991EEF}"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AutoNum type="arabicPeriod"/>
            </a:pPr>
            <a:r>
              <a:rPr lang="en-US" baseline="0" dirty="0" smtClean="0"/>
              <a:t>Hosts want to support local schools, so teachers must teach in our service area.</a:t>
            </a:r>
          </a:p>
          <a:p>
            <a:pPr marL="228600" indent="-228600">
              <a:buAutoNum type="arabicPeriod"/>
            </a:pPr>
            <a:r>
              <a:rPr lang="en-US" baseline="0" dirty="0" smtClean="0"/>
              <a:t>Our program is about keeping teachers in teaching—we can’t impact students if teachers leave the classroom.</a:t>
            </a:r>
          </a:p>
          <a:p>
            <a:pPr marL="228600" indent="-228600">
              <a:buAutoNum type="arabicPeriod"/>
            </a:pPr>
            <a:r>
              <a:rPr lang="en-US" baseline="0" dirty="0" smtClean="0"/>
              <a:t>Fellows work full-time, standard business hours (8-5 Mon-Fri) for 8 weeks, so Fellows cannot teach summer school and also must have all necessary documents to work in the US in a non-teaching job. (H1B visas are not enough)</a:t>
            </a:r>
          </a:p>
          <a:p>
            <a:pPr marL="228600" indent="-228600">
              <a:buAutoNum type="arabicPeriod"/>
            </a:pPr>
            <a:endParaRPr lang="en-US" baseline="0" dirty="0" smtClean="0"/>
          </a:p>
          <a:p>
            <a:r>
              <a:rPr lang="en-US" baseline="0" dirty="0" smtClean="0"/>
              <a:t>Most Fellowships are held by high school and middle school teachers with science, computer technology and math degrees. </a:t>
            </a:r>
          </a:p>
          <a:p>
            <a:endParaRPr lang="en-US" baseline="0" dirty="0" smtClean="0"/>
          </a:p>
          <a:p>
            <a:r>
              <a:rPr lang="en-US" baseline="0" dirty="0" smtClean="0"/>
              <a:t>However, there are fellowship opportunities for teachers who do not hold these degrees. (English teachers are hired for writing/editing positions, strong instructional skills are needed for training or curriculum development positions</a:t>
            </a:r>
            <a:r>
              <a:rPr lang="en-US" dirty="0" smtClean="0"/>
              <a:t>; a German teacher found a position doing translation for Intel. Rare but do exist)</a:t>
            </a:r>
            <a:endParaRPr lang="en-US"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E06EFFA0-EB05-4CAA-9FB5-9D7C7DF58BE9}" type="slidenum">
              <a:rPr lang="en-US" smtClean="0"/>
              <a:pPr>
                <a:defRPr/>
              </a:pPr>
              <a:t>13</a:t>
            </a:fld>
            <a:endParaRPr lang="en-US"/>
          </a:p>
        </p:txBody>
      </p:sp>
    </p:spTree>
    <p:extLst>
      <p:ext uri="{BB962C8B-B14F-4D97-AF65-F5344CB8AC3E}">
        <p14:creationId xmlns:p14="http://schemas.microsoft.com/office/powerpoint/2010/main" val="2239454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xfrm>
            <a:off x="685800" y="4343400"/>
            <a:ext cx="5486400" cy="4425846"/>
          </a:xfrm>
          <a:noFill/>
        </p:spPr>
        <p:txBody>
          <a:bodyPr wrap="square" numCol="1" anchor="t" anchorCtr="0" compatLnSpc="1">
            <a:prstTxWarp prst="textNoShape">
              <a:avLst/>
            </a:prstTxWarp>
            <a:normAutofit/>
          </a:bodyPr>
          <a:lstStyle/>
          <a:p>
            <a:pPr eaLnBrk="1" hangingPunct="1">
              <a:spcBef>
                <a:spcPct val="0"/>
              </a:spcBef>
            </a:pPr>
            <a:r>
              <a:rPr lang="en-US" b="0" dirty="0" smtClean="0"/>
              <a:t>Recommend have application submitted by mid-Feb at latest to go through approval process  in time for position postings in March.</a:t>
            </a:r>
          </a:p>
          <a:p>
            <a:pPr eaLnBrk="1" hangingPunct="1">
              <a:spcBef>
                <a:spcPct val="0"/>
              </a:spcBef>
            </a:pPr>
            <a:endParaRPr lang="en-US" b="0" dirty="0" smtClean="0"/>
          </a:p>
          <a:p>
            <a:pPr eaLnBrk="1" hangingPunct="1">
              <a:spcBef>
                <a:spcPct val="0"/>
              </a:spcBef>
            </a:pPr>
            <a:r>
              <a:rPr lang="en-US" b="0" dirty="0" smtClean="0"/>
              <a:t>Hopefully placed by May, but some in June.</a:t>
            </a:r>
          </a:p>
          <a:p>
            <a:pPr eaLnBrk="1" hangingPunct="1">
              <a:spcBef>
                <a:spcPct val="0"/>
              </a:spcBef>
            </a:pPr>
            <a:endParaRPr lang="en-US" dirty="0"/>
          </a:p>
          <a:p>
            <a:pPr eaLnBrk="1" hangingPunct="1">
              <a:spcBef>
                <a:spcPct val="0"/>
              </a:spcBef>
            </a:pPr>
            <a:r>
              <a:rPr lang="en-US" dirty="0" smtClean="0"/>
              <a:t>IISME Meetings: required/paid time</a:t>
            </a:r>
          </a:p>
          <a:p>
            <a:pPr eaLnBrk="1" hangingPunct="1">
              <a:spcBef>
                <a:spcPct val="0"/>
              </a:spcBef>
            </a:pPr>
            <a:r>
              <a:rPr lang="en-US" dirty="0" smtClean="0"/>
              <a:t>-Orientation—help prepare for what to expect</a:t>
            </a:r>
          </a:p>
          <a:p>
            <a:pPr marL="171450" indent="-171450" eaLnBrk="1" hangingPunct="1">
              <a:spcBef>
                <a:spcPct val="0"/>
              </a:spcBef>
              <a:buFontTx/>
              <a:buChar char="-"/>
            </a:pPr>
            <a:r>
              <a:rPr lang="en-US" dirty="0" smtClean="0"/>
              <a:t>Mid-Summer- peer feedback on ETP</a:t>
            </a:r>
          </a:p>
          <a:p>
            <a:pPr marL="171450" indent="-171450" eaLnBrk="1" hangingPunct="1">
              <a:spcBef>
                <a:spcPct val="0"/>
              </a:spcBef>
              <a:buFontTx/>
              <a:buChar char="-"/>
            </a:pPr>
            <a:r>
              <a:rPr lang="en-US" dirty="0" smtClean="0"/>
              <a:t>EOS- party</a:t>
            </a:r>
          </a:p>
          <a:p>
            <a:pPr marL="0" indent="0" eaLnBrk="1" hangingPunct="1">
              <a:spcBef>
                <a:spcPct val="0"/>
              </a:spcBef>
              <a:buFontTx/>
              <a:buNone/>
            </a:pPr>
            <a:endParaRPr lang="en-US" baseline="0" dirty="0"/>
          </a:p>
          <a:p>
            <a:pPr marL="0" indent="0" eaLnBrk="1" hangingPunct="1">
              <a:spcBef>
                <a:spcPct val="0"/>
              </a:spcBef>
              <a:buFontTx/>
              <a:buNone/>
            </a:pPr>
            <a:endParaRPr lang="en-US" baseline="0"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71B88D-FB9E-4B4A-962F-607F0B002439}"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a:p>
            <a:pPr eaLnBrk="1" hangingPunct="1">
              <a:spcBef>
                <a:spcPct val="0"/>
              </a:spcBef>
            </a:pPr>
            <a:r>
              <a:rPr lang="en-US" dirty="0"/>
              <a:t>Some helpful hints that will make it more likely to be selected:</a:t>
            </a:r>
          </a:p>
          <a:p>
            <a:pPr marL="171450" indent="-171450" eaLnBrk="1" hangingPunct="1">
              <a:spcBef>
                <a:spcPct val="0"/>
              </a:spcBef>
              <a:buFontTx/>
              <a:buChar char="-"/>
            </a:pPr>
            <a:r>
              <a:rPr lang="en-US" dirty="0"/>
              <a:t>The sooner you get your application in, the better. You will get lots of support from IISME staff on improving your application so that it’s attractive to </a:t>
            </a:r>
            <a:r>
              <a:rPr lang="en-US" dirty="0" smtClean="0"/>
              <a:t>Hosts </a:t>
            </a:r>
            <a:r>
              <a:rPr lang="en-US" dirty="0"/>
              <a:t>when they start their selections in March.</a:t>
            </a:r>
          </a:p>
          <a:p>
            <a:pPr marL="171450" indent="-171450" eaLnBrk="1" hangingPunct="1">
              <a:spcBef>
                <a:spcPct val="0"/>
              </a:spcBef>
              <a:buFontTx/>
              <a:buChar char="-"/>
            </a:pPr>
            <a:endParaRPr lang="en-US" dirty="0"/>
          </a:p>
          <a:p>
            <a:pPr marL="171450" indent="-171450" eaLnBrk="1" hangingPunct="1">
              <a:spcBef>
                <a:spcPct val="0"/>
              </a:spcBef>
              <a:buFontTx/>
              <a:buChar char="-"/>
            </a:pPr>
            <a:r>
              <a:rPr lang="en-US" dirty="0"/>
              <a:t>Please contact us with additional questions. </a:t>
            </a:r>
          </a:p>
          <a:p>
            <a:pPr marL="171450" indent="-171450" eaLnBrk="1" hangingPunct="1">
              <a:spcBef>
                <a:spcPct val="0"/>
              </a:spcBef>
              <a:buFontTx/>
              <a:buChar char="-"/>
            </a:pPr>
            <a:endParaRPr lang="en-US" dirty="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E3D68B-CD7F-4178-99D3-7BEC477E8314}"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take</a:t>
            </a:r>
            <a:r>
              <a:rPr lang="en-US" baseline="0" dirty="0" smtClean="0"/>
              <a:t> a few minutes to tell you how I’ve been able to answer these questions for my students</a:t>
            </a:r>
            <a:r>
              <a:rPr lang="en-US" baseline="0" dirty="0" smtClean="0">
                <a:solidFill>
                  <a:srgbClr val="FF0000"/>
                </a:solidFill>
              </a:rPr>
              <a:t> having </a:t>
            </a:r>
            <a:r>
              <a:rPr lang="en-US" b="0" baseline="0" dirty="0" smtClean="0">
                <a:solidFill>
                  <a:srgbClr val="FF0000"/>
                </a:solidFill>
              </a:rPr>
              <a:t>held a Fellowship through IISME.</a:t>
            </a:r>
            <a:endParaRPr lang="en-US" b="0" dirty="0">
              <a:solidFill>
                <a:srgbClr val="FF0000"/>
              </a:solidFill>
            </a:endParaRPr>
          </a:p>
        </p:txBody>
      </p:sp>
      <p:sp>
        <p:nvSpPr>
          <p:cNvPr id="4" name="Slide Number Placeholder 3"/>
          <p:cNvSpPr>
            <a:spLocks noGrp="1"/>
          </p:cNvSpPr>
          <p:nvPr>
            <p:ph type="sldNum" sz="quarter" idx="10"/>
          </p:nvPr>
        </p:nvSpPr>
        <p:spPr/>
        <p:txBody>
          <a:bodyPr/>
          <a:lstStyle/>
          <a:p>
            <a:pPr>
              <a:defRPr/>
            </a:pPr>
            <a:fld id="{E06EFFA0-EB05-4CAA-9FB5-9D7C7DF58BE9}" type="slidenum">
              <a:rPr lang="en-US" smtClean="0"/>
              <a:pPr>
                <a:defRPr/>
              </a:pPr>
              <a:t>2</a:t>
            </a:fld>
            <a:endParaRPr lang="en-US"/>
          </a:p>
        </p:txBody>
      </p:sp>
    </p:spTree>
    <p:extLst>
      <p:ext uri="{BB962C8B-B14F-4D97-AF65-F5344CB8AC3E}">
        <p14:creationId xmlns:p14="http://schemas.microsoft.com/office/powerpoint/2010/main" val="1921678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summer, I was one of 165 teachers from around the </a:t>
            </a:r>
            <a:r>
              <a:rPr lang="en-US" b="0" dirty="0" smtClean="0"/>
              <a:t>Bay</a:t>
            </a:r>
            <a:r>
              <a:rPr lang="en-US" b="0" baseline="0" dirty="0" smtClean="0"/>
              <a:t> Area</a:t>
            </a:r>
            <a:r>
              <a:rPr lang="en-US" b="0" dirty="0" smtClean="0"/>
              <a:t> who was lucky enough to hold an</a:t>
            </a:r>
            <a:r>
              <a:rPr lang="en-US" b="0" baseline="0" dirty="0" smtClean="0"/>
              <a:t> 8-week position in an industry or research organization. </a:t>
            </a:r>
            <a:endParaRPr lang="en-US" b="0"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Industry Initiatives for Science and Math Education (IISME) is a nonprofit organization that provides research and industry-based professional development opportunities for K-16 teachers in 8 San Francisco Bay Area counties. </a:t>
            </a:r>
          </a:p>
          <a:p>
            <a:endParaRPr lang="en-US" sz="1200" kern="1200" dirty="0" smtClean="0">
              <a:solidFill>
                <a:schemeClr val="tx1"/>
              </a:solidFill>
              <a:effectLst/>
              <a:latin typeface="+mn-lt"/>
              <a:ea typeface="+mn-ea"/>
              <a:cs typeface="+mn-cs"/>
            </a:endParaRPr>
          </a:p>
          <a:p>
            <a:r>
              <a:rPr lang="en-US" sz="1200" kern="1200" dirty="0" smtClean="0">
                <a:solidFill>
                  <a:srgbClr val="002060"/>
                </a:solidFill>
                <a:latin typeface="+mn-lt"/>
                <a:ea typeface="+mn-ea"/>
                <a:cs typeface="+mn-cs"/>
              </a:rPr>
              <a:t>(Alameda, Contra Costa, Marin, San Francisco, San Mateo, Santa Clara, Santa Cruz County, Solano, LA, Orange and San Diego)</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see teachers</a:t>
            </a:r>
            <a:r>
              <a:rPr lang="en-US" sz="1200" kern="1200" baseline="0" dirty="0" smtClean="0">
                <a:solidFill>
                  <a:schemeClr val="tx1"/>
                </a:solidFill>
                <a:effectLst/>
                <a:latin typeface="+mn-lt"/>
                <a:ea typeface="+mn-ea"/>
                <a:cs typeface="+mn-cs"/>
              </a:rPr>
              <a:t> as the agents of change, who by experiencing industry/research for the first time or by getting a refresher on that, will translate that relevancy and excitement to their students.</a:t>
            </a:r>
          </a:p>
          <a:p>
            <a:endParaRPr lang="en-US" dirty="0"/>
          </a:p>
          <a:p>
            <a:r>
              <a:rPr lang="en-US" sz="1200" kern="1200" dirty="0" smtClean="0">
                <a:solidFill>
                  <a:schemeClr val="tx1"/>
                </a:solidFill>
                <a:effectLst/>
                <a:latin typeface="+mn-lt"/>
                <a:ea typeface="+mn-ea"/>
                <a:cs typeface="+mn-cs"/>
              </a:rPr>
              <a:t>Embarking on our 29</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summer.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06EFFA0-EB05-4CAA-9FB5-9D7C7DF58BE9}" type="slidenum">
              <a:rPr lang="en-US" smtClean="0"/>
              <a:pPr>
                <a:defRPr/>
              </a:pPr>
              <a:t>3</a:t>
            </a:fld>
            <a:endParaRPr lang="en-US"/>
          </a:p>
        </p:txBody>
      </p:sp>
    </p:spTree>
    <p:extLst>
      <p:ext uri="{BB962C8B-B14F-4D97-AF65-F5344CB8AC3E}">
        <p14:creationId xmlns:p14="http://schemas.microsoft.com/office/powerpoint/2010/main" val="1921678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275944"/>
          </a:xfrm>
        </p:spPr>
        <p:txBody>
          <a:bodyPr>
            <a:normAutofit fontScale="92500"/>
          </a:bodyPr>
          <a:lstStyle/>
          <a:p>
            <a:r>
              <a:rPr lang="en-US" b="0" dirty="0" smtClean="0"/>
              <a:t>The IISME Summer</a:t>
            </a:r>
            <a:r>
              <a:rPr lang="en-US" b="0" baseline="0" dirty="0" smtClean="0"/>
              <a:t> Fellowship Program provides t</a:t>
            </a:r>
            <a:r>
              <a:rPr lang="en-US" b="0" dirty="0" smtClean="0"/>
              <a:t>eachers with the opportunity</a:t>
            </a:r>
            <a:r>
              <a:rPr lang="en-US" b="0" baseline="0" dirty="0" smtClean="0"/>
              <a:t> to </a:t>
            </a:r>
            <a:r>
              <a:rPr lang="en-US" b="0" dirty="0" smtClean="0"/>
              <a:t>work</a:t>
            </a:r>
            <a:r>
              <a:rPr lang="en-US" b="0" baseline="0" dirty="0" smtClean="0"/>
              <a:t> full time for 8 weeks in industry, a government agency or university, where we  get to experience, first hand, what the 21</a:t>
            </a:r>
            <a:r>
              <a:rPr lang="en-US" b="0" baseline="30000" dirty="0" smtClean="0"/>
              <a:t>st</a:t>
            </a:r>
            <a:r>
              <a:rPr lang="en-US" b="0" baseline="0" dirty="0" smtClean="0"/>
              <a:t> century workplace is like.</a:t>
            </a:r>
          </a:p>
          <a:p>
            <a:endParaRPr lang="en-US" b="0" baseline="0" dirty="0" smtClean="0"/>
          </a:p>
          <a:p>
            <a:r>
              <a:rPr lang="en-US" b="0" dirty="0" smtClean="0"/>
              <a:t>In the</a:t>
            </a:r>
            <a:r>
              <a:rPr lang="en-US" b="0" baseline="0" dirty="0" smtClean="0"/>
              <a:t> summer of</a:t>
            </a:r>
            <a:r>
              <a:rPr lang="en-US" b="0" dirty="0" smtClean="0"/>
              <a:t> 2012, I</a:t>
            </a:r>
            <a:r>
              <a:rPr lang="en-US" b="0" baseline="0" dirty="0" smtClean="0"/>
              <a:t> was lucky enough to receive a position to work with _____ (name of Host organization) as a _______ (job title).</a:t>
            </a:r>
          </a:p>
          <a:p>
            <a:endParaRPr lang="en-US" b="0" baseline="0" dirty="0" smtClean="0"/>
          </a:p>
          <a:p>
            <a:r>
              <a:rPr lang="en-US" b="0" baseline="0" dirty="0" smtClean="0"/>
              <a:t>One of the wonderful benefits of holding an IISME Summer Fellowship is that 10% of your paid time is dedicated to working on ways to transfer what you’re learning during the Fellowship back into your classroom or school.  The main focus of that 10% time is dedicated to developing an Education Transfer Plan to enhance our curriculum and bring our new found knowledge back to our students. </a:t>
            </a:r>
          </a:p>
          <a:p>
            <a:endParaRPr lang="en-US" baseline="0" dirty="0" smtClean="0"/>
          </a:p>
          <a:p>
            <a:r>
              <a:rPr lang="en-US" dirty="0" smtClean="0"/>
              <a:t>This was such a valuable experience, because….</a:t>
            </a:r>
            <a:r>
              <a:rPr lang="en-US" i="1" dirty="0" smtClean="0"/>
              <a:t>(fill in your own bullets—these are just ideas…)</a:t>
            </a:r>
          </a:p>
          <a:p>
            <a:pPr marL="171450" indent="-171450">
              <a:buFontTx/>
              <a:buChar char="-"/>
            </a:pPr>
            <a:r>
              <a:rPr lang="en-US" dirty="0" smtClean="0"/>
              <a:t>It gave me an opportunity to experience</a:t>
            </a:r>
            <a:r>
              <a:rPr lang="en-US" baseline="0" dirty="0" smtClean="0"/>
              <a:t> the kinds of skills that our students will need to be successful in today’s workplace</a:t>
            </a:r>
          </a:p>
          <a:p>
            <a:pPr marL="171450" indent="-171450">
              <a:buFontTx/>
              <a:buChar char="-"/>
            </a:pPr>
            <a:r>
              <a:rPr lang="en-US" baseline="0" dirty="0" smtClean="0"/>
              <a:t>It gave me the time and support to really plan how I could make a lesson/unit relevant for my students</a:t>
            </a:r>
          </a:p>
          <a:p>
            <a:pPr marL="171450" indent="-171450">
              <a:buFontTx/>
              <a:buChar char="-"/>
            </a:pPr>
            <a:r>
              <a:rPr lang="en-US" baseline="0" dirty="0" smtClean="0"/>
              <a:t>I was reminded how my subject area is applied in the world outside of school and was able to update my skills/knowledge in this area.</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E06EFFA0-EB05-4CAA-9FB5-9D7C7DF58BE9}" type="slidenum">
              <a:rPr lang="en-US" smtClean="0"/>
              <a:pPr>
                <a:defRPr/>
              </a:pPr>
              <a:t>4</a:t>
            </a:fld>
            <a:endParaRPr lang="en-US"/>
          </a:p>
        </p:txBody>
      </p:sp>
    </p:spTree>
    <p:extLst>
      <p:ext uri="{BB962C8B-B14F-4D97-AF65-F5344CB8AC3E}">
        <p14:creationId xmlns:p14="http://schemas.microsoft.com/office/powerpoint/2010/main" val="177363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dirty="0" smtClean="0"/>
              <a:t>This is just the list of the A-L companies who offered fellowships in last 2 years</a:t>
            </a:r>
          </a:p>
          <a:p>
            <a:pPr eaLnBrk="1" hangingPunct="1">
              <a:spcBef>
                <a:spcPct val="0"/>
              </a:spcBef>
            </a:pPr>
            <a:endParaRPr lang="en-US" dirty="0"/>
          </a:p>
          <a:p>
            <a:pPr eaLnBrk="1" hangingPunct="1">
              <a:spcBef>
                <a:spcPct val="0"/>
              </a:spcBef>
            </a:pPr>
            <a:r>
              <a:rPr lang="en-US" b="0" dirty="0" smtClean="0"/>
              <a:t>As you can see, there are an incredible</a:t>
            </a:r>
            <a:r>
              <a:rPr lang="en-US" b="0" baseline="0" dirty="0" smtClean="0"/>
              <a:t> number of Host organizations that partner with IISME to provide meaningful Fellowships to Bay Area teachers.  All of the Hosts listed on this slide and the next have hosted teachers over the past 2 years. </a:t>
            </a:r>
          </a:p>
          <a:p>
            <a:pPr eaLnBrk="1" hangingPunct="1">
              <a:spcBef>
                <a:spcPct val="0"/>
              </a:spcBef>
            </a:pPr>
            <a:endParaRPr lang="en-US" b="0" baseline="0" dirty="0" smtClean="0"/>
          </a:p>
          <a:p>
            <a:pPr eaLnBrk="1" hangingPunct="1">
              <a:spcBef>
                <a:spcPct val="0"/>
              </a:spcBef>
            </a:pPr>
            <a:r>
              <a:rPr lang="en-US" b="0" baseline="0" dirty="0" smtClean="0"/>
              <a:t>Although the majority of IISME Fellowships are held at tech companies, one of the additional exciting opportunities  for participating teachers are a growing number of science-rich research Fellowships being offered at Stanford and Berkeley Universities. (This year we had 25 Fellows working in </a:t>
            </a:r>
            <a:r>
              <a:rPr lang="en-US" b="0" baseline="0" dirty="0" err="1" smtClean="0"/>
              <a:t>chem</a:t>
            </a:r>
            <a:r>
              <a:rPr lang="en-US" b="0" baseline="0" dirty="0" smtClean="0"/>
              <a:t>/bio/physics labs at Stanford).</a:t>
            </a:r>
          </a:p>
          <a:p>
            <a:pPr marL="0" indent="0" eaLnBrk="1" hangingPunct="1">
              <a:spcBef>
                <a:spcPct val="0"/>
              </a:spcBef>
              <a:buFontTx/>
              <a:buNone/>
            </a:pPr>
            <a:endParaRPr lang="en-US" baseline="0" dirty="0" smtClean="0"/>
          </a:p>
          <a:p>
            <a:pPr marL="0" indent="0" eaLnBrk="1" hangingPunct="1">
              <a:spcBef>
                <a:spcPct val="0"/>
              </a:spcBef>
              <a:buFontTx/>
              <a:buNone/>
            </a:pPr>
            <a:r>
              <a:rPr lang="en-US" dirty="0" smtClean="0"/>
              <a:t>Some new orgs that were exciting this past</a:t>
            </a:r>
            <a:r>
              <a:rPr lang="en-US" baseline="0" dirty="0" smtClean="0"/>
              <a:t> </a:t>
            </a:r>
            <a:r>
              <a:rPr lang="en-US" dirty="0" smtClean="0"/>
              <a:t>year were KQED and FUJIFILM</a:t>
            </a:r>
          </a:p>
          <a:p>
            <a:pPr marL="0" indent="0" eaLnBrk="1" hangingPunct="1">
              <a:spcBef>
                <a:spcPct val="0"/>
              </a:spcBef>
              <a:buFontTx/>
              <a:buNone/>
            </a:pPr>
            <a:r>
              <a:rPr lang="en-US" dirty="0" smtClean="0"/>
              <a:t>Lockheed has Hosted all 28 years.</a:t>
            </a:r>
          </a:p>
          <a:p>
            <a:pPr marL="0" indent="0" eaLnBrk="1" hangingPunct="1">
              <a:spcBef>
                <a:spcPct val="0"/>
              </a:spcBef>
              <a:buFontTx/>
              <a:buNone/>
            </a:pPr>
            <a:endParaRPr lang="en-US"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B2796A-A610-4860-A5DB-275A5B991EEF}"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pPr eaLnBrk="1" hangingPunct="1">
              <a:spcBef>
                <a:spcPct val="0"/>
              </a:spcBef>
            </a:pPr>
            <a:r>
              <a:rPr lang="en-US" b="0" baseline="0" dirty="0" smtClean="0"/>
              <a:t>Due to the large number of Host organizations that choose to host teachers, the types of fellowship opportunities vary widely and change every year. </a:t>
            </a:r>
          </a:p>
          <a:p>
            <a:pPr eaLnBrk="1" hangingPunct="1">
              <a:spcBef>
                <a:spcPct val="0"/>
              </a:spcBef>
            </a:pPr>
            <a:endParaRPr lang="en-US" b="0" baseline="0" dirty="0" smtClean="0"/>
          </a:p>
          <a:p>
            <a:pPr eaLnBrk="1" hangingPunct="1">
              <a:spcBef>
                <a:spcPct val="0"/>
              </a:spcBef>
            </a:pPr>
            <a:r>
              <a:rPr lang="en-US" b="0" baseline="0" dirty="0" smtClean="0"/>
              <a:t>Teachers hold Fellowships in the areas of:</a:t>
            </a:r>
          </a:p>
          <a:p>
            <a:pPr marL="171450" indent="-171450" eaLnBrk="1" hangingPunct="1">
              <a:spcBef>
                <a:spcPct val="0"/>
              </a:spcBef>
              <a:buFont typeface="Arial" pitchFamily="34" charset="0"/>
              <a:buChar char="•"/>
            </a:pPr>
            <a:r>
              <a:rPr lang="en-US" b="0" baseline="0" dirty="0" smtClean="0"/>
              <a:t>Biotechnology, </a:t>
            </a:r>
          </a:p>
          <a:p>
            <a:pPr marL="171450" indent="-171450" eaLnBrk="1" hangingPunct="1">
              <a:spcBef>
                <a:spcPct val="0"/>
              </a:spcBef>
              <a:buFont typeface="Arial" pitchFamily="34" charset="0"/>
              <a:buChar char="•"/>
            </a:pPr>
            <a:r>
              <a:rPr lang="en-US" b="0" baseline="0" dirty="0" smtClean="0"/>
              <a:t>Chemistry, </a:t>
            </a:r>
          </a:p>
          <a:p>
            <a:pPr marL="171450" indent="-171450" eaLnBrk="1" hangingPunct="1">
              <a:spcBef>
                <a:spcPct val="0"/>
              </a:spcBef>
              <a:buFont typeface="Arial" pitchFamily="34" charset="0"/>
              <a:buChar char="•"/>
            </a:pPr>
            <a:r>
              <a:rPr lang="en-US" b="0" baseline="0" dirty="0" smtClean="0"/>
              <a:t>Curriculum Development, </a:t>
            </a:r>
          </a:p>
          <a:p>
            <a:pPr marL="171450" indent="-171450" eaLnBrk="1" hangingPunct="1">
              <a:spcBef>
                <a:spcPct val="0"/>
              </a:spcBef>
              <a:buFont typeface="Arial" pitchFamily="34" charset="0"/>
              <a:buChar char="•"/>
            </a:pPr>
            <a:r>
              <a:rPr lang="en-US" b="0" baseline="0" dirty="0" smtClean="0"/>
              <a:t>Community Relations, </a:t>
            </a:r>
          </a:p>
          <a:p>
            <a:pPr marL="171450" indent="-171450" eaLnBrk="1" hangingPunct="1">
              <a:spcBef>
                <a:spcPct val="0"/>
              </a:spcBef>
              <a:buFont typeface="Arial" pitchFamily="34" charset="0"/>
              <a:buChar char="•"/>
            </a:pPr>
            <a:r>
              <a:rPr lang="en-US" b="0" baseline="0" dirty="0" smtClean="0"/>
              <a:t>Engineering, </a:t>
            </a:r>
          </a:p>
          <a:p>
            <a:pPr marL="171450" indent="-171450" eaLnBrk="1" hangingPunct="1">
              <a:spcBef>
                <a:spcPct val="0"/>
              </a:spcBef>
              <a:buFont typeface="Arial" pitchFamily="34" charset="0"/>
              <a:buChar char="•"/>
            </a:pPr>
            <a:r>
              <a:rPr lang="en-US" b="0" baseline="0" dirty="0" smtClean="0"/>
              <a:t>Human Resources, </a:t>
            </a:r>
          </a:p>
          <a:p>
            <a:pPr marL="171450" indent="-171450" eaLnBrk="1" hangingPunct="1">
              <a:spcBef>
                <a:spcPct val="0"/>
              </a:spcBef>
              <a:buFont typeface="Arial" pitchFamily="34" charset="0"/>
              <a:buChar char="•"/>
            </a:pPr>
            <a:r>
              <a:rPr lang="en-US" b="0" baseline="0" dirty="0" smtClean="0"/>
              <a:t>IT, </a:t>
            </a:r>
          </a:p>
          <a:p>
            <a:pPr marL="171450" indent="-171450" eaLnBrk="1" hangingPunct="1">
              <a:spcBef>
                <a:spcPct val="0"/>
              </a:spcBef>
              <a:buFont typeface="Arial" pitchFamily="34" charset="0"/>
              <a:buChar char="•"/>
            </a:pPr>
            <a:r>
              <a:rPr lang="en-US" b="0" baseline="0" dirty="0" smtClean="0"/>
              <a:t>Software Development, </a:t>
            </a:r>
          </a:p>
          <a:p>
            <a:pPr marL="171450" indent="-171450" eaLnBrk="1" hangingPunct="1">
              <a:spcBef>
                <a:spcPct val="0"/>
              </a:spcBef>
              <a:buFont typeface="Arial" pitchFamily="34" charset="0"/>
              <a:buChar char="•"/>
            </a:pPr>
            <a:r>
              <a:rPr lang="en-US" b="0" baseline="0" dirty="0" smtClean="0"/>
              <a:t>Technical Writing, </a:t>
            </a:r>
          </a:p>
          <a:p>
            <a:pPr marL="171450" indent="-171450" eaLnBrk="1" hangingPunct="1">
              <a:spcBef>
                <a:spcPct val="0"/>
              </a:spcBef>
              <a:buFont typeface="Arial" pitchFamily="34" charset="0"/>
              <a:buChar char="•"/>
            </a:pPr>
            <a:r>
              <a:rPr lang="en-US" b="0" baseline="0" dirty="0" smtClean="0"/>
              <a:t>Marketing, etc.  </a:t>
            </a:r>
          </a:p>
          <a:p>
            <a:pPr marL="0" indent="0" eaLnBrk="1" hangingPunct="1">
              <a:spcBef>
                <a:spcPct val="0"/>
              </a:spcBef>
              <a:buFont typeface="Arial" pitchFamily="34" charset="0"/>
              <a:buNone/>
            </a:pPr>
            <a:endParaRPr lang="en-US" b="0" baseline="0" dirty="0" smtClean="0"/>
          </a:p>
          <a:p>
            <a:pPr marL="0" indent="0" eaLnBrk="1" hangingPunct="1">
              <a:spcBef>
                <a:spcPct val="0"/>
              </a:spcBef>
              <a:buFont typeface="Arial" pitchFamily="34" charset="0"/>
              <a:buNone/>
            </a:pPr>
            <a:r>
              <a:rPr lang="en-US" b="0" baseline="0" dirty="0" smtClean="0"/>
              <a:t>The positions can take on a lot of different forms from:</a:t>
            </a:r>
          </a:p>
          <a:p>
            <a:pPr marL="171450" indent="-171450" eaLnBrk="1" hangingPunct="1">
              <a:spcBef>
                <a:spcPct val="0"/>
              </a:spcBef>
              <a:buFont typeface="Arial" pitchFamily="34" charset="0"/>
              <a:buChar char="•"/>
            </a:pPr>
            <a:r>
              <a:rPr lang="en-US" b="0" baseline="0" dirty="0" smtClean="0"/>
              <a:t> developing intranet websites, </a:t>
            </a:r>
          </a:p>
          <a:p>
            <a:pPr marL="171450" indent="-171450" eaLnBrk="1" hangingPunct="1">
              <a:spcBef>
                <a:spcPct val="0"/>
              </a:spcBef>
              <a:buFont typeface="Arial" pitchFamily="34" charset="0"/>
              <a:buChar char="•"/>
            </a:pPr>
            <a:r>
              <a:rPr lang="en-US" b="0" baseline="0" dirty="0" smtClean="0"/>
              <a:t>to working in science labs, </a:t>
            </a:r>
          </a:p>
          <a:p>
            <a:pPr marL="171450" indent="-171450" eaLnBrk="1" hangingPunct="1">
              <a:spcBef>
                <a:spcPct val="0"/>
              </a:spcBef>
              <a:buFont typeface="Arial" pitchFamily="34" charset="0"/>
              <a:buChar char="•"/>
            </a:pPr>
            <a:r>
              <a:rPr lang="en-US" b="0" baseline="0" dirty="0" smtClean="0"/>
              <a:t>to managing teams, </a:t>
            </a:r>
          </a:p>
          <a:p>
            <a:pPr marL="171450" indent="-171450" eaLnBrk="1" hangingPunct="1">
              <a:spcBef>
                <a:spcPct val="0"/>
              </a:spcBef>
              <a:buFont typeface="Arial" pitchFamily="34" charset="0"/>
              <a:buChar char="•"/>
            </a:pPr>
            <a:r>
              <a:rPr lang="en-US" b="0" baseline="0" dirty="0" smtClean="0"/>
              <a:t>to creating marketing materials for new products, </a:t>
            </a:r>
          </a:p>
          <a:p>
            <a:pPr marL="171450" indent="-171450" eaLnBrk="1" hangingPunct="1">
              <a:spcBef>
                <a:spcPct val="0"/>
              </a:spcBef>
              <a:buFont typeface="Arial" pitchFamily="34" charset="0"/>
              <a:buChar char="•"/>
            </a:pPr>
            <a:r>
              <a:rPr lang="en-US" b="0" baseline="0" dirty="0" smtClean="0"/>
              <a:t>to developing curriculum using new technology tools, etc.  </a:t>
            </a:r>
          </a:p>
          <a:p>
            <a:pPr marL="171450" indent="-171450" eaLnBrk="1" hangingPunct="1">
              <a:spcBef>
                <a:spcPct val="0"/>
              </a:spcBef>
              <a:buFont typeface="Arial" pitchFamily="34" charset="0"/>
              <a:buChar char="•"/>
            </a:pPr>
            <a:endParaRPr lang="en-US" dirty="0"/>
          </a:p>
          <a:p>
            <a:pPr eaLnBrk="1" hangingPunct="1">
              <a:spcBef>
                <a:spcPct val="0"/>
              </a:spcBef>
            </a:pPr>
            <a:r>
              <a:rPr lang="en-US" b="0" baseline="0" dirty="0" smtClean="0"/>
              <a:t>Won’t know exact</a:t>
            </a:r>
            <a:r>
              <a:rPr lang="en-US" b="0" dirty="0" smtClean="0"/>
              <a:t> positions until March, but</a:t>
            </a:r>
            <a:r>
              <a:rPr lang="en-US" dirty="0"/>
              <a:t> t</a:t>
            </a:r>
            <a:r>
              <a:rPr lang="en-US" b="0" baseline="0" dirty="0" smtClean="0"/>
              <a:t>here is a full list of positions that teachers have held on the IISME website at www.iisme.org/samplejobs.cfm</a:t>
            </a:r>
            <a:r>
              <a:rPr lang="en-US" b="1" baseline="0" dirty="0" smtClean="0"/>
              <a:t>	</a:t>
            </a:r>
          </a:p>
          <a:p>
            <a:pPr eaLnBrk="1" hangingPunct="1">
              <a:spcBef>
                <a:spcPct val="0"/>
              </a:spcBef>
            </a:pPr>
            <a:endParaRPr lang="en-US" dirty="0"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B2796A-A610-4860-A5DB-275A5B991EEF}"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Fellowship experience is unique, but I want to share a little about mine to give you an</a:t>
            </a:r>
            <a:r>
              <a:rPr lang="en-US" baseline="0" dirty="0" smtClean="0"/>
              <a:t> idea of the kind of experience you could have.</a:t>
            </a:r>
          </a:p>
          <a:p>
            <a:endParaRPr lang="en-US" baseline="0" dirty="0" smtClean="0"/>
          </a:p>
          <a:p>
            <a:r>
              <a:rPr lang="en-US" i="1" baseline="0" dirty="0" smtClean="0"/>
              <a:t>If you have one, add your own picture</a:t>
            </a:r>
            <a:r>
              <a:rPr lang="en-US" i="1" baseline="0" dirty="0" smtClean="0"/>
              <a:t>.</a:t>
            </a:r>
          </a:p>
          <a:p>
            <a:endParaRPr lang="en-US" i="1" baseline="0" dirty="0" smtClean="0"/>
          </a:p>
          <a:p>
            <a:endParaRPr lang="en-US" i="1" dirty="0"/>
          </a:p>
        </p:txBody>
      </p:sp>
      <p:sp>
        <p:nvSpPr>
          <p:cNvPr id="4" name="Slide Number Placeholder 3"/>
          <p:cNvSpPr>
            <a:spLocks noGrp="1"/>
          </p:cNvSpPr>
          <p:nvPr>
            <p:ph type="sldNum" sz="quarter" idx="10"/>
          </p:nvPr>
        </p:nvSpPr>
        <p:spPr/>
        <p:txBody>
          <a:bodyPr/>
          <a:lstStyle/>
          <a:p>
            <a:pPr>
              <a:defRPr/>
            </a:pPr>
            <a:fld id="{E06EFFA0-EB05-4CAA-9FB5-9D7C7DF58BE9}" type="slidenum">
              <a:rPr lang="en-US" smtClean="0"/>
              <a:pPr>
                <a:defRPr/>
              </a:pPr>
              <a:t>7</a:t>
            </a:fld>
            <a:endParaRPr lang="en-US"/>
          </a:p>
        </p:txBody>
      </p:sp>
    </p:spTree>
    <p:extLst>
      <p:ext uri="{BB962C8B-B14F-4D97-AF65-F5344CB8AC3E}">
        <p14:creationId xmlns:p14="http://schemas.microsoft.com/office/powerpoint/2010/main" val="2108607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Fellowship experience is unique, but I want to share a little about mine to give you an</a:t>
            </a:r>
            <a:r>
              <a:rPr lang="en-US" baseline="0" dirty="0" smtClean="0"/>
              <a:t> idea of the kind of experience you could have.</a:t>
            </a:r>
          </a:p>
          <a:p>
            <a:endParaRPr lang="en-US" baseline="0" dirty="0" smtClean="0"/>
          </a:p>
          <a:p>
            <a:r>
              <a:rPr lang="en-US" i="1" baseline="0" dirty="0" smtClean="0"/>
              <a:t>If you have one, add your own picture</a:t>
            </a:r>
            <a:r>
              <a:rPr lang="en-US" i="1" baseline="0" dirty="0" smtClean="0"/>
              <a:t>.</a:t>
            </a:r>
          </a:p>
          <a:p>
            <a:endParaRPr lang="en-US" i="1" baseline="0" dirty="0" smtClean="0"/>
          </a:p>
          <a:p>
            <a:endParaRPr lang="en-US" i="1" dirty="0"/>
          </a:p>
        </p:txBody>
      </p:sp>
      <p:sp>
        <p:nvSpPr>
          <p:cNvPr id="4" name="Slide Number Placeholder 3"/>
          <p:cNvSpPr>
            <a:spLocks noGrp="1"/>
          </p:cNvSpPr>
          <p:nvPr>
            <p:ph type="sldNum" sz="quarter" idx="10"/>
          </p:nvPr>
        </p:nvSpPr>
        <p:spPr/>
        <p:txBody>
          <a:bodyPr/>
          <a:lstStyle/>
          <a:p>
            <a:pPr>
              <a:defRPr/>
            </a:pPr>
            <a:fld id="{E06EFFA0-EB05-4CAA-9FB5-9D7C7DF58BE9}" type="slidenum">
              <a:rPr lang="en-US" smtClean="0"/>
              <a:pPr>
                <a:defRPr/>
              </a:pPr>
              <a:t>8</a:t>
            </a:fld>
            <a:endParaRPr lang="en-US"/>
          </a:p>
        </p:txBody>
      </p:sp>
    </p:spTree>
    <p:extLst>
      <p:ext uri="{BB962C8B-B14F-4D97-AF65-F5344CB8AC3E}">
        <p14:creationId xmlns:p14="http://schemas.microsoft.com/office/powerpoint/2010/main" val="2108607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Fellowship experience is unique, but I want to share a little about mine to give you an</a:t>
            </a:r>
            <a:r>
              <a:rPr lang="en-US" baseline="0" dirty="0" smtClean="0"/>
              <a:t> idea of the kind of experience you could have.</a:t>
            </a:r>
          </a:p>
          <a:p>
            <a:endParaRPr lang="en-US" baseline="0" dirty="0" smtClean="0"/>
          </a:p>
          <a:p>
            <a:r>
              <a:rPr lang="en-US" i="1" baseline="0" dirty="0" smtClean="0"/>
              <a:t>If you have one, add your own picture</a:t>
            </a:r>
            <a:r>
              <a:rPr lang="en-US" i="1" baseline="0" dirty="0" smtClean="0"/>
              <a:t>.</a:t>
            </a:r>
          </a:p>
          <a:p>
            <a:endParaRPr lang="en-US" i="1" baseline="0" dirty="0" smtClean="0"/>
          </a:p>
          <a:p>
            <a:endParaRPr lang="en-US" i="1" dirty="0"/>
          </a:p>
        </p:txBody>
      </p:sp>
      <p:sp>
        <p:nvSpPr>
          <p:cNvPr id="4" name="Slide Number Placeholder 3"/>
          <p:cNvSpPr>
            <a:spLocks noGrp="1"/>
          </p:cNvSpPr>
          <p:nvPr>
            <p:ph type="sldNum" sz="quarter" idx="10"/>
          </p:nvPr>
        </p:nvSpPr>
        <p:spPr/>
        <p:txBody>
          <a:bodyPr/>
          <a:lstStyle/>
          <a:p>
            <a:pPr>
              <a:defRPr/>
            </a:pPr>
            <a:fld id="{E06EFFA0-EB05-4CAA-9FB5-9D7C7DF58BE9}" type="slidenum">
              <a:rPr lang="en-US" smtClean="0"/>
              <a:pPr>
                <a:defRPr/>
              </a:pPr>
              <a:t>9</a:t>
            </a:fld>
            <a:endParaRPr lang="en-US"/>
          </a:p>
        </p:txBody>
      </p:sp>
    </p:spTree>
    <p:extLst>
      <p:ext uri="{BB962C8B-B14F-4D97-AF65-F5344CB8AC3E}">
        <p14:creationId xmlns:p14="http://schemas.microsoft.com/office/powerpoint/2010/main" val="210860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5DC6F75-6466-4C1D-8C30-4BF72D0A0B3A}" type="datetimeFigureOut">
              <a:rPr lang="en-US" smtClean="0"/>
              <a:t>1/2/13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3841B7F-410A-4333-AE43-FD59A5B93BE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DC6F75-6466-4C1D-8C30-4BF72D0A0B3A}" type="datetimeFigureOut">
              <a:rPr lang="en-US" smtClean="0"/>
              <a:t>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41B7F-410A-4333-AE43-FD59A5B93B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DC6F75-6466-4C1D-8C30-4BF72D0A0B3A}" type="datetimeFigureOut">
              <a:rPr lang="en-US" smtClean="0"/>
              <a:t>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41B7F-410A-4333-AE43-FD59A5B93BE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DC6F75-6466-4C1D-8C30-4BF72D0A0B3A}" type="datetimeFigureOut">
              <a:rPr lang="en-US" smtClean="0"/>
              <a:t>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41B7F-410A-4333-AE43-FD59A5B93BE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5DC6F75-6466-4C1D-8C30-4BF72D0A0B3A}" type="datetimeFigureOut">
              <a:rPr lang="en-US" smtClean="0"/>
              <a:t>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841B7F-410A-4333-AE43-FD59A5B93BE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DC6F75-6466-4C1D-8C30-4BF72D0A0B3A}" type="datetimeFigureOut">
              <a:rPr lang="en-US" smtClean="0"/>
              <a:t>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41B7F-410A-4333-AE43-FD59A5B93BE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5DC6F75-6466-4C1D-8C30-4BF72D0A0B3A}" type="datetimeFigureOut">
              <a:rPr lang="en-US" smtClean="0"/>
              <a:t>1/2/13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841B7F-410A-4333-AE43-FD59A5B93BE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5DC6F75-6466-4C1D-8C30-4BF72D0A0B3A}" type="datetimeFigureOut">
              <a:rPr lang="en-US" smtClean="0"/>
              <a:t>1/2/13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841B7F-410A-4333-AE43-FD59A5B93B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DC6F75-6466-4C1D-8C30-4BF72D0A0B3A}" type="datetimeFigureOut">
              <a:rPr lang="en-US" smtClean="0"/>
              <a:t>1/2/13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841B7F-410A-4333-AE43-FD59A5B93B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5DC6F75-6466-4C1D-8C30-4BF72D0A0B3A}" type="datetimeFigureOut">
              <a:rPr lang="en-US" smtClean="0"/>
              <a:t>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841B7F-410A-4333-AE43-FD59A5B93BE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5DC6F75-6466-4C1D-8C30-4BF72D0A0B3A}" type="datetimeFigureOut">
              <a:rPr lang="en-US" smtClean="0"/>
              <a:t>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3841B7F-410A-4333-AE43-FD59A5B93BEF}"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5DC6F75-6466-4C1D-8C30-4BF72D0A0B3A}" type="datetimeFigureOut">
              <a:rPr lang="en-US" smtClean="0"/>
              <a:t>1/2/13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3841B7F-410A-4333-AE43-FD59A5B93BEF}"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5" Type="http://schemas.openxmlformats.org/officeDocument/2006/relationships/image" Target="../media/image20.tif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3.png"/><Relationship Id="rId5"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5" Type="http://schemas.openxmlformats.org/officeDocument/2006/relationships/image" Target="../media/image22.jpe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5" Type="http://schemas.openxmlformats.org/officeDocument/2006/relationships/image" Target="../media/image23.jpe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5" Type="http://schemas.openxmlformats.org/officeDocument/2006/relationships/hyperlink" Target="mailto:sliss@iisme.org" TargetMode="External"/><Relationship Id="rId6" Type="http://schemas.openxmlformats.org/officeDocument/2006/relationships/hyperlink" Target="mailto:coguinn@iisme.org" TargetMode="External"/><Relationship Id="rId7"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5" Type="http://schemas.openxmlformats.org/officeDocument/2006/relationships/image" Target="../media/image7.jpe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5" Type="http://schemas.openxmlformats.org/officeDocument/2006/relationships/image" Target="../media/image9.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5" Type="http://schemas.openxmlformats.org/officeDocument/2006/relationships/image" Target="../media/image8.pn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5" Type="http://schemas.openxmlformats.org/officeDocument/2006/relationships/image" Target="../media/image8.png"/><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14.jpeg"/><Relationship Id="rId10"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emf"/><Relationship Id="rId5" Type="http://schemas.openxmlformats.org/officeDocument/2006/relationships/image" Target="../media/image8.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jpeg"/><Relationship Id="rId9"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097" y="3276600"/>
            <a:ext cx="4219303" cy="2286000"/>
          </a:xfrm>
        </p:spPr>
        <p:txBody>
          <a:bodyPr>
            <a:normAutofit/>
          </a:bodyPr>
          <a:lstStyle/>
          <a:p>
            <a:pPr algn="ctr" fontAlgn="auto">
              <a:spcAft>
                <a:spcPts val="0"/>
              </a:spcAft>
              <a:defRPr/>
            </a:pPr>
            <a:r>
              <a:rPr lang="en-US" sz="2800" dirty="0" smtClean="0">
                <a:solidFill>
                  <a:schemeClr val="bg1"/>
                </a:solidFill>
              </a:rPr>
              <a:t>Summer Fellowship Program</a:t>
            </a:r>
            <a:br>
              <a:rPr lang="en-US" sz="2800" dirty="0" smtClean="0">
                <a:solidFill>
                  <a:schemeClr val="bg1"/>
                </a:solidFill>
              </a:rPr>
            </a:br>
            <a:r>
              <a:rPr lang="en-US" sz="2800" dirty="0" smtClean="0">
                <a:solidFill>
                  <a:schemeClr val="bg1"/>
                </a:solidFill>
              </a:rPr>
              <a:t> Unique Paid </a:t>
            </a:r>
            <a:br>
              <a:rPr lang="en-US" sz="2800" dirty="0" smtClean="0">
                <a:solidFill>
                  <a:schemeClr val="bg1"/>
                </a:solidFill>
              </a:rPr>
            </a:br>
            <a:r>
              <a:rPr lang="en-US" sz="2800" dirty="0" smtClean="0">
                <a:solidFill>
                  <a:schemeClr val="bg1"/>
                </a:solidFill>
              </a:rPr>
              <a:t> Professional Development </a:t>
            </a:r>
            <a:br>
              <a:rPr lang="en-US" sz="2800" dirty="0" smtClean="0">
                <a:solidFill>
                  <a:schemeClr val="bg1"/>
                </a:solidFill>
              </a:rPr>
            </a:br>
            <a:r>
              <a:rPr lang="en-US" sz="2800" dirty="0" smtClean="0">
                <a:solidFill>
                  <a:schemeClr val="bg1"/>
                </a:solidFill>
              </a:rPr>
              <a:t>for Teachers</a:t>
            </a:r>
            <a:endParaRPr lang="en-US" sz="2800" dirty="0">
              <a:solidFill>
                <a:schemeClr val="bg1"/>
              </a:solidFill>
            </a:endParaRPr>
          </a:p>
        </p:txBody>
      </p:sp>
      <p:pic>
        <p:nvPicPr>
          <p:cNvPr id="5123" name="Picture 3"/>
          <p:cNvPicPr>
            <a:picLocks noChangeAspect="1" noChangeArrowheads="1"/>
          </p:cNvPicPr>
          <p:nvPr/>
        </p:nvPicPr>
        <p:blipFill>
          <a:blip r:embed="rId3" cstate="print"/>
          <a:srcRect/>
          <a:stretch>
            <a:fillRect/>
          </a:stretch>
        </p:blipFill>
        <p:spPr bwMode="auto">
          <a:xfrm>
            <a:off x="152400" y="6019800"/>
            <a:ext cx="2133600" cy="762000"/>
          </a:xfrm>
          <a:prstGeom prst="rect">
            <a:avLst/>
          </a:prstGeom>
          <a:noFill/>
          <a:ln w="28575" algn="in">
            <a:solidFill>
              <a:schemeClr val="tx1"/>
            </a:solidFill>
            <a:miter lim="800000"/>
            <a:headEnd/>
            <a:tailEnd/>
          </a:ln>
        </p:spPr>
      </p:pic>
      <p:pic>
        <p:nvPicPr>
          <p:cNvPr id="5124" name="Picture 5"/>
          <p:cNvPicPr>
            <a:picLocks noChangeAspect="1" noChangeArrowheads="1"/>
          </p:cNvPicPr>
          <p:nvPr/>
        </p:nvPicPr>
        <p:blipFill>
          <a:blip r:embed="rId4" cstate="print"/>
          <a:srcRect/>
          <a:stretch>
            <a:fillRect/>
          </a:stretch>
        </p:blipFill>
        <p:spPr bwMode="auto">
          <a:xfrm>
            <a:off x="2332038" y="6019800"/>
            <a:ext cx="6811962" cy="765175"/>
          </a:xfrm>
          <a:prstGeom prst="rect">
            <a:avLst/>
          </a:prstGeom>
          <a:noFill/>
          <a:ln w="28575" algn="in">
            <a:solidFill>
              <a:schemeClr val="tx1"/>
            </a:solidFill>
            <a:miter lim="800000"/>
            <a:headEnd/>
            <a:tailEnd/>
          </a:ln>
        </p:spPr>
      </p:pic>
      <p:pic>
        <p:nvPicPr>
          <p:cNvPr id="6" name="Picture 2" descr="C:\Users\Christina\Documents\Marketing\Eyes on IISME\2011 Photo Contest\Valery Lynn  and Mentor Jessica Le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3200400"/>
            <a:ext cx="4038600" cy="2682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900" y="756232"/>
            <a:ext cx="5067300" cy="2352449"/>
          </a:xfrm>
          <a:prstGeom prst="rect">
            <a:avLst/>
          </a:prstGeom>
        </p:spPr>
      </p:pic>
    </p:spTree>
    <p:extLst>
      <p:ext uri="{BB962C8B-B14F-4D97-AF65-F5344CB8AC3E}">
        <p14:creationId xmlns:p14="http://schemas.microsoft.com/office/powerpoint/2010/main" val="3045716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04850"/>
            <a:ext cx="8229600" cy="666750"/>
          </a:xfrm>
        </p:spPr>
        <p:txBody>
          <a:bodyPr>
            <a:normAutofit fontScale="90000"/>
          </a:bodyPr>
          <a:lstStyle/>
          <a:p>
            <a:pPr algn="ctr" fontAlgn="auto">
              <a:spcAft>
                <a:spcPts val="0"/>
              </a:spcAft>
              <a:defRPr/>
            </a:pPr>
            <a:r>
              <a:rPr lang="en-US" b="1" dirty="0" smtClean="0">
                <a:solidFill>
                  <a:srgbClr val="002060"/>
                </a:solidFill>
              </a:rPr>
              <a:t>Why work during the summer?</a:t>
            </a:r>
            <a:endParaRPr lang="en-US" b="1" dirty="0" smtClean="0"/>
          </a:p>
        </p:txBody>
      </p:sp>
      <p:sp>
        <p:nvSpPr>
          <p:cNvPr id="3" name="Content Placeholder 2"/>
          <p:cNvSpPr>
            <a:spLocks noGrp="1"/>
          </p:cNvSpPr>
          <p:nvPr>
            <p:ph idx="1"/>
          </p:nvPr>
        </p:nvSpPr>
        <p:spPr>
          <a:xfrm>
            <a:off x="457200" y="1600200"/>
            <a:ext cx="8458200" cy="5257800"/>
          </a:xfrm>
        </p:spPr>
        <p:txBody>
          <a:bodyPr>
            <a:normAutofit fontScale="92500"/>
          </a:bodyPr>
          <a:lstStyle/>
          <a:p>
            <a:pPr lvl="0"/>
            <a:r>
              <a:rPr lang="en-US" sz="2800" dirty="0">
                <a:solidFill>
                  <a:srgbClr val="009999"/>
                </a:solidFill>
                <a:latin typeface="+mj-lt"/>
              </a:rPr>
              <a:t>100% </a:t>
            </a:r>
            <a:r>
              <a:rPr lang="en-US" sz="2800" dirty="0" smtClean="0">
                <a:solidFill>
                  <a:srgbClr val="002060"/>
                </a:solidFill>
                <a:latin typeface="+mj-lt"/>
              </a:rPr>
              <a:t>of Fellows would </a:t>
            </a:r>
            <a:r>
              <a:rPr lang="en-US" sz="2800" dirty="0">
                <a:solidFill>
                  <a:srgbClr val="002060"/>
                </a:solidFill>
                <a:latin typeface="+mj-lt"/>
              </a:rPr>
              <a:t>recommend the IISME Summer Fellowship Program to their peers.</a:t>
            </a:r>
          </a:p>
          <a:p>
            <a:pPr lvl="0"/>
            <a:r>
              <a:rPr lang="en-US" sz="2800" dirty="0">
                <a:solidFill>
                  <a:srgbClr val="009999"/>
                </a:solidFill>
                <a:latin typeface="+mj-lt"/>
              </a:rPr>
              <a:t>99% </a:t>
            </a:r>
            <a:r>
              <a:rPr lang="en-US" sz="2800" dirty="0">
                <a:solidFill>
                  <a:srgbClr val="002060"/>
                </a:solidFill>
                <a:latin typeface="+mj-lt"/>
              </a:rPr>
              <a:t>reported their Mentor was committed to providing opportunities to learn and gain expertise in new areas.</a:t>
            </a:r>
          </a:p>
          <a:p>
            <a:pPr lvl="0"/>
            <a:r>
              <a:rPr lang="en-US" sz="2800" dirty="0">
                <a:solidFill>
                  <a:srgbClr val="009999"/>
                </a:solidFill>
                <a:latin typeface="+mj-lt"/>
              </a:rPr>
              <a:t>98% </a:t>
            </a:r>
            <a:r>
              <a:rPr lang="en-US" sz="2800" dirty="0">
                <a:solidFill>
                  <a:srgbClr val="002060"/>
                </a:solidFill>
                <a:latin typeface="+mj-lt"/>
              </a:rPr>
              <a:t>said it stimulated their thinking on ways to improve their teaching.</a:t>
            </a:r>
          </a:p>
          <a:p>
            <a:pPr lvl="0"/>
            <a:r>
              <a:rPr lang="en-US" sz="2800" dirty="0">
                <a:solidFill>
                  <a:srgbClr val="009999"/>
                </a:solidFill>
                <a:latin typeface="+mj-lt"/>
              </a:rPr>
              <a:t>97% </a:t>
            </a:r>
            <a:r>
              <a:rPr lang="en-US" sz="2800" dirty="0">
                <a:solidFill>
                  <a:srgbClr val="002060"/>
                </a:solidFill>
                <a:latin typeface="+mj-lt"/>
              </a:rPr>
              <a:t>gained a greater understanding of the applications of science, math or technology in every day life.</a:t>
            </a:r>
          </a:p>
          <a:p>
            <a:pPr lvl="0"/>
            <a:r>
              <a:rPr lang="en-US" sz="2800" dirty="0">
                <a:solidFill>
                  <a:srgbClr val="009999"/>
                </a:solidFill>
                <a:latin typeface="+mj-lt"/>
              </a:rPr>
              <a:t>96% </a:t>
            </a:r>
            <a:r>
              <a:rPr lang="en-US" sz="2800" dirty="0">
                <a:solidFill>
                  <a:srgbClr val="002060"/>
                </a:solidFill>
                <a:latin typeface="+mj-lt"/>
              </a:rPr>
              <a:t>said it elevated their enthusiasm for </a:t>
            </a:r>
            <a:r>
              <a:rPr lang="en-US" sz="2800" dirty="0" smtClean="0">
                <a:solidFill>
                  <a:srgbClr val="002060"/>
                </a:solidFill>
                <a:latin typeface="+mj-lt"/>
              </a:rPr>
              <a:t/>
            </a:r>
            <a:br>
              <a:rPr lang="en-US" sz="2800" dirty="0" smtClean="0">
                <a:solidFill>
                  <a:srgbClr val="002060"/>
                </a:solidFill>
                <a:latin typeface="+mj-lt"/>
              </a:rPr>
            </a:br>
            <a:r>
              <a:rPr lang="en-US" sz="2800" dirty="0" smtClean="0">
                <a:solidFill>
                  <a:srgbClr val="002060"/>
                </a:solidFill>
                <a:latin typeface="+mj-lt"/>
              </a:rPr>
              <a:t>teaching</a:t>
            </a:r>
            <a:r>
              <a:rPr lang="en-US" sz="2800" dirty="0">
                <a:solidFill>
                  <a:srgbClr val="002060"/>
                </a:solidFill>
                <a:latin typeface="+mj-lt"/>
              </a:rPr>
              <a:t>.</a:t>
            </a:r>
          </a:p>
          <a:p>
            <a:pPr lvl="0"/>
            <a:r>
              <a:rPr lang="en-US" sz="2800" dirty="0">
                <a:solidFill>
                  <a:srgbClr val="009999"/>
                </a:solidFill>
                <a:latin typeface="+mj-lt"/>
              </a:rPr>
              <a:t>95% </a:t>
            </a:r>
            <a:r>
              <a:rPr lang="en-US" sz="2800" dirty="0">
                <a:solidFill>
                  <a:srgbClr val="002060"/>
                </a:solidFill>
                <a:latin typeface="+mj-lt"/>
              </a:rPr>
              <a:t>increased their knowledge of </a:t>
            </a:r>
            <a:r>
              <a:rPr lang="en-US" sz="2800" dirty="0" smtClean="0">
                <a:solidFill>
                  <a:srgbClr val="002060"/>
                </a:solidFill>
                <a:latin typeface="+mj-lt"/>
              </a:rPr>
              <a:t>careers</a:t>
            </a:r>
            <a:br>
              <a:rPr lang="en-US" sz="2800" dirty="0" smtClean="0">
                <a:solidFill>
                  <a:srgbClr val="002060"/>
                </a:solidFill>
                <a:latin typeface="+mj-lt"/>
              </a:rPr>
            </a:br>
            <a:r>
              <a:rPr lang="en-US" sz="2800" dirty="0" smtClean="0">
                <a:solidFill>
                  <a:srgbClr val="002060"/>
                </a:solidFill>
                <a:latin typeface="+mj-lt"/>
              </a:rPr>
              <a:t>that </a:t>
            </a:r>
            <a:r>
              <a:rPr lang="en-US" sz="2800" dirty="0">
                <a:solidFill>
                  <a:srgbClr val="002060"/>
                </a:solidFill>
                <a:latin typeface="+mj-lt"/>
              </a:rPr>
              <a:t>utilize science, math or technology.</a:t>
            </a:r>
          </a:p>
          <a:p>
            <a:pPr marL="320040" indent="-320040" fontAlgn="auto">
              <a:spcAft>
                <a:spcPts val="0"/>
              </a:spcAft>
              <a:buClr>
                <a:schemeClr val="accent3"/>
              </a:buClr>
              <a:buFont typeface="Wingdings"/>
              <a:buChar char=""/>
              <a:defRPr/>
            </a:pPr>
            <a:endParaRPr lang="en-US" dirty="0" smtClean="0"/>
          </a:p>
        </p:txBody>
      </p:sp>
      <p:pic>
        <p:nvPicPr>
          <p:cNvPr id="12292" name="Picture 5"/>
          <p:cNvPicPr>
            <a:picLocks noChangeAspect="1" noChangeArrowheads="1"/>
          </p:cNvPicPr>
          <p:nvPr/>
        </p:nvPicPr>
        <p:blipFill>
          <a:blip r:embed="rId3" cstate="print"/>
          <a:srcRect/>
          <a:stretch>
            <a:fillRect/>
          </a:stretch>
        </p:blipFill>
        <p:spPr bwMode="auto">
          <a:xfrm>
            <a:off x="593725" y="1371600"/>
            <a:ext cx="8550275" cy="228600"/>
          </a:xfrm>
          <a:prstGeom prst="rect">
            <a:avLst/>
          </a:prstGeom>
          <a:noFill/>
          <a:ln w="9525" algn="in">
            <a:noFill/>
            <a:miter lim="800000"/>
            <a:headEnd/>
            <a:tailEnd/>
          </a:ln>
        </p:spPr>
      </p:pic>
      <p:pic>
        <p:nvPicPr>
          <p:cNvPr id="12293" name="Picture 3"/>
          <p:cNvPicPr>
            <a:picLocks noChangeAspect="1" noChangeArrowheads="1"/>
          </p:cNvPicPr>
          <p:nvPr/>
        </p:nvPicPr>
        <p:blipFill>
          <a:blip r:embed="rId4" cstate="print"/>
          <a:srcRect/>
          <a:stretch>
            <a:fillRect/>
          </a:stretch>
        </p:blipFill>
        <p:spPr bwMode="auto">
          <a:xfrm>
            <a:off x="0" y="1371600"/>
            <a:ext cx="533400" cy="228600"/>
          </a:xfrm>
          <a:prstGeom prst="rect">
            <a:avLst/>
          </a:prstGeom>
          <a:noFill/>
          <a:ln w="9525" algn="in">
            <a:noFill/>
            <a:miter lim="800000"/>
            <a:headEnd/>
            <a:tailEnd/>
          </a:ln>
        </p:spPr>
      </p:pic>
      <p:pic>
        <p:nvPicPr>
          <p:cNvPr id="2051" name="Picture 3" descr="\\Iismeserver\archived ops manual\2008\08. Marketing Communications\IISME Pictures\Stock Images\small images\woman mag glass_7195306.tif"/>
          <p:cNvPicPr>
            <a:picLocks noChangeAspect="1" noChangeArrowheads="1"/>
          </p:cNvPicPr>
          <p:nvPr/>
        </p:nvPicPr>
        <p:blipFill>
          <a:blip r:embed="rId5" cstate="print"/>
          <a:srcRect/>
          <a:stretch>
            <a:fillRect/>
          </a:stretch>
        </p:blipFill>
        <p:spPr bwMode="auto">
          <a:xfrm>
            <a:off x="6858000" y="5283200"/>
            <a:ext cx="2095500" cy="1397000"/>
          </a:xfrm>
          <a:prstGeom prst="flowChartMagneticDrum">
            <a:avLst/>
          </a:prstGeom>
          <a:noFill/>
        </p:spPr>
      </p:pic>
    </p:spTree>
    <p:extLst>
      <p:ext uri="{BB962C8B-B14F-4D97-AF65-F5344CB8AC3E}">
        <p14:creationId xmlns:p14="http://schemas.microsoft.com/office/powerpoint/2010/main" val="4142205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Scale>
                                      <p:cBhvr>
                                        <p:cTn id="7" dur="1000" decel="50000" fill="hold">
                                          <p:stCondLst>
                                            <p:cond delay="0"/>
                                          </p:stCondLst>
                                        </p:cTn>
                                        <p:tgtEl>
                                          <p:spTgt spid="1638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386"/>
                                        </p:tgtEl>
                                        <p:attrNameLst>
                                          <p:attrName>ppt_x</p:attrName>
                                          <p:attrName>ppt_y</p:attrName>
                                        </p:attrNameLst>
                                      </p:cBhvr>
                                    </p:animMotion>
                                    <p:animEffect transition="in" filter="fade">
                                      <p:cBhvr>
                                        <p:cTn id="9" dur="1000"/>
                                        <p:tgtEl>
                                          <p:spTgt spid="16386"/>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Scale>
                                      <p:cBhvr>
                                        <p:cTn id="14"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xEl>
                                              <p:pRg st="0" end="0"/>
                                            </p:txEl>
                                          </p:spTgt>
                                        </p:tgtEl>
                                        <p:attrNameLst>
                                          <p:attrName>ppt_x</p:attrName>
                                          <p:attrName>ppt_y</p:attrName>
                                        </p:attrNameLst>
                                      </p:cBhvr>
                                    </p:animMotion>
                                    <p:animEffect transition="in" filter="fade">
                                      <p:cBhvr>
                                        <p:cTn id="16" dur="1000"/>
                                        <p:tgtEl>
                                          <p:spTgt spid="3">
                                            <p:txEl>
                                              <p:pRg st="0" end="0"/>
                                            </p:txEl>
                                          </p:spTgt>
                                        </p:tgtEl>
                                      </p:cBhvr>
                                    </p:animEffect>
                                  </p:childTnLst>
                                </p:cTn>
                              </p:par>
                              <p:par>
                                <p:cTn id="17" presetID="52"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Scale>
                                      <p:cBhvr>
                                        <p:cTn id="19"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1" end="1"/>
                                            </p:txEl>
                                          </p:spTgt>
                                        </p:tgtEl>
                                        <p:attrNameLst>
                                          <p:attrName>ppt_x</p:attrName>
                                          <p:attrName>ppt_y</p:attrName>
                                        </p:attrNameLst>
                                      </p:cBhvr>
                                    </p:animMotion>
                                    <p:animEffect transition="in" filter="fade">
                                      <p:cBhvr>
                                        <p:cTn id="21" dur="1000"/>
                                        <p:tgtEl>
                                          <p:spTgt spid="3">
                                            <p:txEl>
                                              <p:pRg st="1" end="1"/>
                                            </p:txEl>
                                          </p:spTgt>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Scale>
                                      <p:cBhvr>
                                        <p:cTn id="24"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3">
                                            <p:txEl>
                                              <p:pRg st="2" end="2"/>
                                            </p:txEl>
                                          </p:spTgt>
                                        </p:tgtEl>
                                        <p:attrNameLst>
                                          <p:attrName>ppt_x</p:attrName>
                                          <p:attrName>ppt_y</p:attrName>
                                        </p:attrNameLst>
                                      </p:cBhvr>
                                    </p:animMotion>
                                    <p:animEffect transition="in" filter="fade">
                                      <p:cBhvr>
                                        <p:cTn id="26" dur="1000"/>
                                        <p:tgtEl>
                                          <p:spTgt spid="3">
                                            <p:txEl>
                                              <p:pRg st="2" end="2"/>
                                            </p:txEl>
                                          </p:spTgt>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Scale>
                                      <p:cBhvr>
                                        <p:cTn id="29"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
                                            <p:txEl>
                                              <p:pRg st="3" end="3"/>
                                            </p:txEl>
                                          </p:spTgt>
                                        </p:tgtEl>
                                        <p:attrNameLst>
                                          <p:attrName>ppt_x</p:attrName>
                                          <p:attrName>ppt_y</p:attrName>
                                        </p:attrNameLst>
                                      </p:cBhvr>
                                    </p:animMotion>
                                    <p:animEffect transition="in" filter="fade">
                                      <p:cBhvr>
                                        <p:cTn id="31" dur="1000"/>
                                        <p:tgtEl>
                                          <p:spTgt spid="3">
                                            <p:txEl>
                                              <p:pRg st="3" end="3"/>
                                            </p:txEl>
                                          </p:spTgt>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Scale>
                                      <p:cBhvr>
                                        <p:cTn id="34"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
                                            <p:txEl>
                                              <p:pRg st="4" end="4"/>
                                            </p:txEl>
                                          </p:spTgt>
                                        </p:tgtEl>
                                        <p:attrNameLst>
                                          <p:attrName>ppt_x</p:attrName>
                                          <p:attrName>ppt_y</p:attrName>
                                        </p:attrNameLst>
                                      </p:cBhvr>
                                    </p:animMotion>
                                    <p:animEffect transition="in" filter="fade">
                                      <p:cBhvr>
                                        <p:cTn id="36" dur="1000"/>
                                        <p:tgtEl>
                                          <p:spTgt spid="3">
                                            <p:txEl>
                                              <p:pRg st="4" end="4"/>
                                            </p:txEl>
                                          </p:spTgt>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Scale>
                                      <p:cBhvr>
                                        <p:cTn id="39"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
                                            <p:txEl>
                                              <p:pRg st="5" end="5"/>
                                            </p:txEl>
                                          </p:spTgt>
                                        </p:tgtEl>
                                        <p:attrNameLst>
                                          <p:attrName>ppt_x</p:attrName>
                                          <p:attrName>ppt_y</p:attrName>
                                        </p:attrNameLst>
                                      </p:cBhvr>
                                    </p:animMotion>
                                    <p:animEffect transition="in" filter="fade">
                                      <p:cBhvr>
                                        <p:cTn id="41" dur="1000"/>
                                        <p:tgtEl>
                                          <p:spTgt spid="3">
                                            <p:txEl>
                                              <p:pRg st="5" end="5"/>
                                            </p:txEl>
                                          </p:spTgt>
                                        </p:tgtEl>
                                      </p:cBhvr>
                                    </p:animEffect>
                                  </p:childTnLst>
                                </p:cTn>
                              </p:par>
                              <p:par>
                                <p:cTn id="42" presetID="52" presetClass="entr" presetSubtype="0" fill="hold" nodeType="withEffect">
                                  <p:stCondLst>
                                    <p:cond delay="0"/>
                                  </p:stCondLst>
                                  <p:childTnLst>
                                    <p:set>
                                      <p:cBhvr>
                                        <p:cTn id="43" dur="1" fill="hold">
                                          <p:stCondLst>
                                            <p:cond delay="0"/>
                                          </p:stCondLst>
                                        </p:cTn>
                                        <p:tgtEl>
                                          <p:spTgt spid="2051"/>
                                        </p:tgtEl>
                                        <p:attrNameLst>
                                          <p:attrName>style.visibility</p:attrName>
                                        </p:attrNameLst>
                                      </p:cBhvr>
                                      <p:to>
                                        <p:strVal val="visible"/>
                                      </p:to>
                                    </p:set>
                                    <p:animScale>
                                      <p:cBhvr>
                                        <p:cTn id="44" dur="1000" decel="50000" fill="hold">
                                          <p:stCondLst>
                                            <p:cond delay="0"/>
                                          </p:stCondLst>
                                        </p:cTn>
                                        <p:tgtEl>
                                          <p:spTgt spid="20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2051"/>
                                        </p:tgtEl>
                                        <p:attrNameLst>
                                          <p:attrName>ppt_x</p:attrName>
                                          <p:attrName>ppt_y</p:attrName>
                                        </p:attrNameLst>
                                      </p:cBhvr>
                                    </p:animMotion>
                                    <p:animEffect transition="in" filter="fade">
                                      <p:cBhvr>
                                        <p:cTn id="46"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3"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KSilva_making polymer.jpg"/>
          <p:cNvPicPr>
            <a:picLocks noChangeAspect="1"/>
          </p:cNvPicPr>
          <p:nvPr/>
        </p:nvPicPr>
        <p:blipFill>
          <a:blip r:embed="rId3" cstate="print"/>
          <a:srcRect/>
          <a:stretch>
            <a:fillRect/>
          </a:stretch>
        </p:blipFill>
        <p:spPr bwMode="auto">
          <a:xfrm>
            <a:off x="7056521" y="2209800"/>
            <a:ext cx="1905000" cy="2540000"/>
          </a:xfrm>
          <a:prstGeom prst="rect">
            <a:avLst/>
          </a:prstGeom>
          <a:noFill/>
          <a:ln w="9525">
            <a:noFill/>
            <a:miter lim="800000"/>
            <a:headEnd/>
            <a:tailEnd/>
          </a:ln>
        </p:spPr>
      </p:pic>
      <p:sp>
        <p:nvSpPr>
          <p:cNvPr id="12294" name="Rectangle 2"/>
          <p:cNvSpPr>
            <a:spLocks noGrp="1" noChangeArrowheads="1"/>
          </p:cNvSpPr>
          <p:nvPr>
            <p:ph type="title"/>
          </p:nvPr>
        </p:nvSpPr>
        <p:spPr>
          <a:xfrm>
            <a:off x="609600" y="609600"/>
            <a:ext cx="8153400" cy="1143000"/>
          </a:xfrm>
        </p:spPr>
        <p:txBody>
          <a:bodyPr>
            <a:normAutofit fontScale="90000"/>
          </a:bodyPr>
          <a:lstStyle/>
          <a:p>
            <a:pPr algn="ctr" fontAlgn="auto">
              <a:spcAft>
                <a:spcPts val="0"/>
              </a:spcAft>
              <a:defRPr/>
            </a:pPr>
            <a:r>
              <a:rPr lang="en-US" sz="4000" b="1" dirty="0" smtClean="0">
                <a:solidFill>
                  <a:srgbClr val="002060"/>
                </a:solidFill>
              </a:rPr>
              <a:t>What are the perks of participating in the Summer Fellowship Program?</a:t>
            </a:r>
          </a:p>
        </p:txBody>
      </p:sp>
      <p:sp>
        <p:nvSpPr>
          <p:cNvPr id="3" name="Content Placeholder 2"/>
          <p:cNvSpPr>
            <a:spLocks noGrp="1"/>
          </p:cNvSpPr>
          <p:nvPr>
            <p:ph idx="1"/>
          </p:nvPr>
        </p:nvSpPr>
        <p:spPr>
          <a:xfrm>
            <a:off x="304800" y="2057400"/>
            <a:ext cx="8534400" cy="5486400"/>
          </a:xfrm>
        </p:spPr>
        <p:txBody>
          <a:bodyPr>
            <a:normAutofit fontScale="47500" lnSpcReduction="20000"/>
          </a:bodyPr>
          <a:lstStyle/>
          <a:p>
            <a:pPr marL="0" indent="0">
              <a:buNone/>
            </a:pPr>
            <a:r>
              <a:rPr lang="en-US" sz="4500" b="1" i="1" dirty="0" smtClean="0">
                <a:solidFill>
                  <a:schemeClr val="bg2">
                    <a:lumMod val="50000"/>
                  </a:schemeClr>
                </a:solidFill>
                <a:latin typeface="+mj-lt"/>
              </a:rPr>
              <a:t>Professional </a:t>
            </a:r>
            <a:r>
              <a:rPr lang="en-US" sz="4500" b="1" i="1" dirty="0">
                <a:solidFill>
                  <a:schemeClr val="bg2">
                    <a:lumMod val="50000"/>
                  </a:schemeClr>
                </a:solidFill>
                <a:latin typeface="+mj-lt"/>
              </a:rPr>
              <a:t>Growth</a:t>
            </a:r>
            <a:endParaRPr lang="en-US" sz="4500" dirty="0">
              <a:solidFill>
                <a:schemeClr val="bg2">
                  <a:lumMod val="50000"/>
                </a:schemeClr>
              </a:solidFill>
              <a:latin typeface="+mj-lt"/>
            </a:endParaRPr>
          </a:p>
          <a:p>
            <a:pPr lvl="0"/>
            <a:r>
              <a:rPr lang="en-US" sz="3800" dirty="0">
                <a:solidFill>
                  <a:srgbClr val="002060"/>
                </a:solidFill>
                <a:latin typeface="+mj-lt"/>
              </a:rPr>
              <a:t>Meaningful exposure to the modern </a:t>
            </a:r>
            <a:r>
              <a:rPr lang="en-US" sz="3800" dirty="0" smtClean="0">
                <a:solidFill>
                  <a:srgbClr val="002060"/>
                </a:solidFill>
                <a:latin typeface="+mj-lt"/>
              </a:rPr>
              <a:t>workplace/ skill requirements</a:t>
            </a:r>
            <a:endParaRPr lang="en-US" sz="3800" dirty="0">
              <a:solidFill>
                <a:srgbClr val="002060"/>
              </a:solidFill>
              <a:latin typeface="+mj-lt"/>
            </a:endParaRPr>
          </a:p>
          <a:p>
            <a:pPr lvl="0"/>
            <a:r>
              <a:rPr lang="en-US" sz="3800" dirty="0">
                <a:solidFill>
                  <a:srgbClr val="002060"/>
                </a:solidFill>
                <a:latin typeface="+mj-lt"/>
              </a:rPr>
              <a:t>Experience with the practical applications of today’s curricula</a:t>
            </a:r>
          </a:p>
          <a:p>
            <a:pPr marL="0" lvl="0" indent="0">
              <a:buNone/>
            </a:pPr>
            <a:endParaRPr lang="en-US" sz="2900" dirty="0">
              <a:solidFill>
                <a:srgbClr val="002060"/>
              </a:solidFill>
              <a:latin typeface="+mj-lt"/>
            </a:endParaRPr>
          </a:p>
          <a:p>
            <a:pPr marL="0" indent="0">
              <a:buNone/>
            </a:pPr>
            <a:r>
              <a:rPr lang="en-US" sz="4500" b="1" i="1" dirty="0">
                <a:solidFill>
                  <a:schemeClr val="bg2">
                    <a:lumMod val="50000"/>
                  </a:schemeClr>
                </a:solidFill>
                <a:latin typeface="+mj-lt"/>
              </a:rPr>
              <a:t>School Resources/Ideas</a:t>
            </a:r>
            <a:endParaRPr lang="en-US" sz="4500" dirty="0">
              <a:solidFill>
                <a:schemeClr val="bg2">
                  <a:lumMod val="50000"/>
                </a:schemeClr>
              </a:solidFill>
              <a:latin typeface="+mj-lt"/>
            </a:endParaRPr>
          </a:p>
          <a:p>
            <a:pPr lvl="0"/>
            <a:r>
              <a:rPr lang="en-US" sz="3800" dirty="0">
                <a:solidFill>
                  <a:srgbClr val="002060"/>
                </a:solidFill>
                <a:latin typeface="+mj-lt"/>
              </a:rPr>
              <a:t>Authentic stories about today’s career opportunities</a:t>
            </a:r>
          </a:p>
          <a:p>
            <a:pPr lvl="0"/>
            <a:r>
              <a:rPr lang="en-US" sz="3800" dirty="0">
                <a:solidFill>
                  <a:srgbClr val="002060"/>
                </a:solidFill>
                <a:latin typeface="+mj-lt"/>
              </a:rPr>
              <a:t>New technologies or skills integration</a:t>
            </a:r>
          </a:p>
          <a:p>
            <a:pPr marL="0" lvl="0" indent="0">
              <a:buNone/>
            </a:pPr>
            <a:endParaRPr lang="en-US" sz="2900" dirty="0">
              <a:solidFill>
                <a:srgbClr val="002060"/>
              </a:solidFill>
              <a:latin typeface="+mj-lt"/>
            </a:endParaRPr>
          </a:p>
          <a:p>
            <a:pPr marL="0" indent="0">
              <a:buNone/>
            </a:pPr>
            <a:r>
              <a:rPr lang="en-US" sz="4500" b="1" i="1" dirty="0">
                <a:solidFill>
                  <a:schemeClr val="bg2">
                    <a:lumMod val="50000"/>
                  </a:schemeClr>
                </a:solidFill>
                <a:latin typeface="+mj-lt"/>
              </a:rPr>
              <a:t>Networking Opportunities</a:t>
            </a:r>
            <a:endParaRPr lang="en-US" sz="4500" dirty="0">
              <a:solidFill>
                <a:schemeClr val="bg2">
                  <a:lumMod val="50000"/>
                </a:schemeClr>
              </a:solidFill>
              <a:latin typeface="+mj-lt"/>
            </a:endParaRPr>
          </a:p>
          <a:p>
            <a:pPr lvl="0"/>
            <a:r>
              <a:rPr lang="en-US" sz="3800" dirty="0" smtClean="0">
                <a:solidFill>
                  <a:srgbClr val="002060"/>
                </a:solidFill>
                <a:latin typeface="+mj-lt"/>
              </a:rPr>
              <a:t>Professional community </a:t>
            </a:r>
            <a:r>
              <a:rPr lang="en-US" sz="3800" dirty="0">
                <a:solidFill>
                  <a:srgbClr val="002060"/>
                </a:solidFill>
                <a:latin typeface="+mj-lt"/>
              </a:rPr>
              <a:t>of educators </a:t>
            </a:r>
            <a:endParaRPr lang="en-US" sz="3800" dirty="0" smtClean="0">
              <a:solidFill>
                <a:srgbClr val="002060"/>
              </a:solidFill>
              <a:latin typeface="+mj-lt"/>
            </a:endParaRPr>
          </a:p>
          <a:p>
            <a:pPr lvl="0"/>
            <a:r>
              <a:rPr lang="en-US" sz="3800" dirty="0" smtClean="0">
                <a:solidFill>
                  <a:srgbClr val="002060"/>
                </a:solidFill>
                <a:latin typeface="+mj-lt"/>
              </a:rPr>
              <a:t>Inspiration </a:t>
            </a:r>
            <a:r>
              <a:rPr lang="en-US" sz="3800" dirty="0">
                <a:solidFill>
                  <a:srgbClr val="002060"/>
                </a:solidFill>
                <a:latin typeface="+mj-lt"/>
              </a:rPr>
              <a:t>and support for infusing standards-based curricula with real-word applications      </a:t>
            </a:r>
          </a:p>
          <a:p>
            <a:pPr lvl="0"/>
            <a:r>
              <a:rPr lang="en-US" sz="3800" dirty="0">
                <a:solidFill>
                  <a:srgbClr val="002060"/>
                </a:solidFill>
                <a:latin typeface="+mj-lt"/>
              </a:rPr>
              <a:t>Opportunities to leverage </a:t>
            </a:r>
            <a:r>
              <a:rPr lang="en-US" sz="3800" dirty="0" smtClean="0">
                <a:solidFill>
                  <a:srgbClr val="002060"/>
                </a:solidFill>
                <a:latin typeface="+mj-lt"/>
              </a:rPr>
              <a:t>Host </a:t>
            </a:r>
            <a:r>
              <a:rPr lang="en-US" sz="3800" dirty="0">
                <a:solidFill>
                  <a:srgbClr val="002060"/>
                </a:solidFill>
                <a:latin typeface="+mj-lt"/>
              </a:rPr>
              <a:t>visits, educational programs and other </a:t>
            </a:r>
            <a:r>
              <a:rPr lang="en-US" sz="3800" dirty="0" smtClean="0">
                <a:solidFill>
                  <a:srgbClr val="002060"/>
                </a:solidFill>
                <a:latin typeface="+mj-lt"/>
              </a:rPr>
              <a:t>resource</a:t>
            </a:r>
          </a:p>
          <a:p>
            <a:pPr lvl="0"/>
            <a:endParaRPr lang="en-US" sz="2900" dirty="0">
              <a:solidFill>
                <a:srgbClr val="002060"/>
              </a:solidFill>
              <a:latin typeface="+mj-lt"/>
            </a:endParaRPr>
          </a:p>
          <a:p>
            <a:pPr marL="0" indent="0">
              <a:buNone/>
            </a:pPr>
            <a:r>
              <a:rPr lang="en-US" sz="4400" b="1" i="1" dirty="0">
                <a:solidFill>
                  <a:schemeClr val="bg2">
                    <a:lumMod val="50000"/>
                  </a:schemeClr>
                </a:solidFill>
                <a:latin typeface="+mj-lt"/>
              </a:rPr>
              <a:t>Compensation</a:t>
            </a:r>
            <a:endParaRPr lang="en-US" sz="4400" dirty="0">
              <a:solidFill>
                <a:schemeClr val="bg2">
                  <a:lumMod val="50000"/>
                </a:schemeClr>
              </a:solidFill>
              <a:latin typeface="+mj-lt"/>
            </a:endParaRPr>
          </a:p>
          <a:p>
            <a:pPr lvl="0"/>
            <a:r>
              <a:rPr lang="en-US" sz="3800" dirty="0">
                <a:solidFill>
                  <a:srgbClr val="002060"/>
                </a:solidFill>
                <a:latin typeface="+mj-lt"/>
              </a:rPr>
              <a:t>Up to $8,200 income ($900 per week, plus $1000 in Fellowship Grants) </a:t>
            </a:r>
          </a:p>
          <a:p>
            <a:pPr lvl="0"/>
            <a:r>
              <a:rPr lang="en-US" sz="3800" dirty="0">
                <a:solidFill>
                  <a:srgbClr val="002060"/>
                </a:solidFill>
                <a:latin typeface="+mj-lt"/>
              </a:rPr>
              <a:t>Professional development hours and university course credit</a:t>
            </a:r>
          </a:p>
          <a:p>
            <a:pPr marL="0" lvl="0" indent="0">
              <a:buNone/>
            </a:pPr>
            <a:endParaRPr lang="en-US" sz="3800" dirty="0">
              <a:latin typeface="+mj-lt"/>
            </a:endParaRPr>
          </a:p>
          <a:p>
            <a:pPr marL="320040" indent="-320040" fontAlgn="auto">
              <a:spcAft>
                <a:spcPts val="0"/>
              </a:spcAft>
              <a:buClr>
                <a:schemeClr val="accent3"/>
              </a:buClr>
              <a:buFont typeface="Wingdings"/>
              <a:buChar char=""/>
              <a:defRPr/>
            </a:pPr>
            <a:endParaRPr lang="en-US" dirty="0" smtClean="0"/>
          </a:p>
        </p:txBody>
      </p:sp>
      <p:pic>
        <p:nvPicPr>
          <p:cNvPr id="8197" name="Picture 5"/>
          <p:cNvPicPr>
            <a:picLocks noChangeAspect="1" noChangeArrowheads="1"/>
          </p:cNvPicPr>
          <p:nvPr/>
        </p:nvPicPr>
        <p:blipFill>
          <a:blip r:embed="rId4" cstate="print"/>
          <a:srcRect/>
          <a:stretch>
            <a:fillRect/>
          </a:stretch>
        </p:blipFill>
        <p:spPr bwMode="auto">
          <a:xfrm>
            <a:off x="593725" y="1752600"/>
            <a:ext cx="8550275" cy="228600"/>
          </a:xfrm>
          <a:prstGeom prst="rect">
            <a:avLst/>
          </a:prstGeom>
          <a:noFill/>
          <a:ln w="9525" algn="in">
            <a:noFill/>
            <a:miter lim="800000"/>
            <a:headEnd/>
            <a:tailEnd/>
          </a:ln>
        </p:spPr>
      </p:pic>
      <p:pic>
        <p:nvPicPr>
          <p:cNvPr id="8198" name="Picture 3"/>
          <p:cNvPicPr>
            <a:picLocks noChangeAspect="1" noChangeArrowheads="1"/>
          </p:cNvPicPr>
          <p:nvPr/>
        </p:nvPicPr>
        <p:blipFill>
          <a:blip r:embed="rId5" cstate="print"/>
          <a:srcRect/>
          <a:stretch>
            <a:fillRect/>
          </a:stretch>
        </p:blipFill>
        <p:spPr bwMode="auto">
          <a:xfrm>
            <a:off x="0" y="1752600"/>
            <a:ext cx="533400" cy="228600"/>
          </a:xfrm>
          <a:prstGeom prst="rect">
            <a:avLst/>
          </a:prstGeom>
          <a:noFill/>
          <a:ln w="9525" algn="in">
            <a:noFill/>
            <a:miter lim="800000"/>
            <a:headEnd/>
            <a:tailEnd/>
          </a:ln>
        </p:spPr>
      </p:pic>
    </p:spTree>
    <p:extLst>
      <p:ext uri="{BB962C8B-B14F-4D97-AF65-F5344CB8AC3E}">
        <p14:creationId xmlns:p14="http://schemas.microsoft.com/office/powerpoint/2010/main" val="39358623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2294"/>
                                        </p:tgtEl>
                                        <p:attrNameLst>
                                          <p:attrName>style.visibility</p:attrName>
                                        </p:attrNameLst>
                                      </p:cBhvr>
                                      <p:to>
                                        <p:strVal val="visible"/>
                                      </p:to>
                                    </p:set>
                                    <p:animScale>
                                      <p:cBhvr>
                                        <p:cTn id="7" dur="1000" decel="50000" fill="hold">
                                          <p:stCondLst>
                                            <p:cond delay="0"/>
                                          </p:stCondLst>
                                        </p:cTn>
                                        <p:tgtEl>
                                          <p:spTgt spid="122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294"/>
                                        </p:tgtEl>
                                        <p:attrNameLst>
                                          <p:attrName>ppt_x</p:attrName>
                                          <p:attrName>ppt_y</p:attrName>
                                        </p:attrNameLst>
                                      </p:cBhvr>
                                    </p:animMotion>
                                    <p:animEffect transition="in" filter="fade">
                                      <p:cBhvr>
                                        <p:cTn id="9" dur="1000"/>
                                        <p:tgtEl>
                                          <p:spTgt spid="12294"/>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8194"/>
                                        </p:tgtEl>
                                        <p:attrNameLst>
                                          <p:attrName>style.visibility</p:attrName>
                                        </p:attrNameLst>
                                      </p:cBhvr>
                                      <p:to>
                                        <p:strVal val="visible"/>
                                      </p:to>
                                    </p:set>
                                    <p:animScale>
                                      <p:cBhvr>
                                        <p:cTn id="13" dur="1000" decel="50000" fill="hold">
                                          <p:stCondLst>
                                            <p:cond delay="0"/>
                                          </p:stCondLst>
                                        </p:cTn>
                                        <p:tgtEl>
                                          <p:spTgt spid="81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8194"/>
                                        </p:tgtEl>
                                        <p:attrNameLst>
                                          <p:attrName>ppt_x</p:attrName>
                                          <p:attrName>ppt_y</p:attrName>
                                        </p:attrNameLst>
                                      </p:cBhvr>
                                    </p:animMotion>
                                    <p:animEffect transition="in" filter="fade">
                                      <p:cBhvr>
                                        <p:cTn id="15" dur="1000"/>
                                        <p:tgtEl>
                                          <p:spTgt spid="8194"/>
                                        </p:tgtEl>
                                      </p:cBhvr>
                                    </p:animEffect>
                                  </p:childTnLst>
                                </p:cTn>
                              </p:par>
                            </p:childTnLst>
                          </p:cTn>
                        </p:par>
                      </p:childTnLst>
                    </p:cTn>
                  </p:par>
                  <p:par>
                    <p:cTn id="16" fill="hold">
                      <p:stCondLst>
                        <p:cond delay="indefinite"/>
                      </p:stCondLst>
                      <p:childTnLst>
                        <p:par>
                          <p:cTn id="17" fill="hold">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Scale>
                                      <p:cBhvr>
                                        <p:cTn id="20"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3">
                                            <p:txEl>
                                              <p:pRg st="0" end="0"/>
                                            </p:txEl>
                                          </p:spTgt>
                                        </p:tgtEl>
                                        <p:attrNameLst>
                                          <p:attrName>ppt_x</p:attrName>
                                          <p:attrName>ppt_y</p:attrName>
                                        </p:attrNameLst>
                                      </p:cBhvr>
                                    </p:animMotion>
                                    <p:animEffect transition="in" filter="fade">
                                      <p:cBhvr>
                                        <p:cTn id="22" dur="1000"/>
                                        <p:tgtEl>
                                          <p:spTgt spid="3">
                                            <p:txEl>
                                              <p:pRg st="0" end="0"/>
                                            </p:txEl>
                                          </p:spTgt>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Scale>
                                      <p:cBhvr>
                                        <p:cTn id="25"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1" end="1"/>
                                            </p:txEl>
                                          </p:spTgt>
                                        </p:tgtEl>
                                        <p:attrNameLst>
                                          <p:attrName>ppt_x</p:attrName>
                                          <p:attrName>ppt_y</p:attrName>
                                        </p:attrNameLst>
                                      </p:cBhvr>
                                    </p:animMotion>
                                    <p:animEffect transition="in" filter="fade">
                                      <p:cBhvr>
                                        <p:cTn id="27" dur="1000"/>
                                        <p:tgtEl>
                                          <p:spTgt spid="3">
                                            <p:txEl>
                                              <p:pRg st="1" end="1"/>
                                            </p:txEl>
                                          </p:spTgt>
                                        </p:tgtEl>
                                      </p:cBhvr>
                                    </p:animEffect>
                                  </p:childTnLst>
                                </p:cTn>
                              </p:par>
                              <p:par>
                                <p:cTn id="28" presetID="52" presetClass="entr" presetSubtype="0" fill="hold" grpId="0"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Scale>
                                      <p:cBhvr>
                                        <p:cTn id="30"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3">
                                            <p:txEl>
                                              <p:pRg st="2" end="2"/>
                                            </p:txEl>
                                          </p:spTgt>
                                        </p:tgtEl>
                                        <p:attrNameLst>
                                          <p:attrName>ppt_x</p:attrName>
                                          <p:attrName>ppt_y</p:attrName>
                                        </p:attrNameLst>
                                      </p:cBhvr>
                                    </p:animMotion>
                                    <p:animEffect transition="in" filter="fade">
                                      <p:cBhvr>
                                        <p:cTn id="32" dur="1000"/>
                                        <p:tgtEl>
                                          <p:spTgt spid="3">
                                            <p:txEl>
                                              <p:pRg st="2" end="2"/>
                                            </p:txEl>
                                          </p:spTgt>
                                        </p:tgtEl>
                                      </p:cBhvr>
                                    </p:animEffect>
                                  </p:childTnLst>
                                </p:cTn>
                              </p:par>
                              <p:par>
                                <p:cTn id="33" presetID="52"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Scale>
                                      <p:cBhvr>
                                        <p:cTn id="3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3">
                                            <p:txEl>
                                              <p:pRg st="4" end="4"/>
                                            </p:txEl>
                                          </p:spTgt>
                                        </p:tgtEl>
                                        <p:attrNameLst>
                                          <p:attrName>ppt_x</p:attrName>
                                          <p:attrName>ppt_y</p:attrName>
                                        </p:attrNameLst>
                                      </p:cBhvr>
                                    </p:animMotion>
                                    <p:animEffect transition="in" filter="fade">
                                      <p:cBhvr>
                                        <p:cTn id="37" dur="1000"/>
                                        <p:tgtEl>
                                          <p:spTgt spid="3">
                                            <p:txEl>
                                              <p:pRg st="4" end="4"/>
                                            </p:txEl>
                                          </p:spTgt>
                                        </p:tgtEl>
                                      </p:cBhvr>
                                    </p:animEffect>
                                  </p:childTnLst>
                                </p:cTn>
                              </p:par>
                              <p:par>
                                <p:cTn id="38" presetID="52"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Scale>
                                      <p:cBhvr>
                                        <p:cTn id="40"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3">
                                            <p:txEl>
                                              <p:pRg st="5" end="5"/>
                                            </p:txEl>
                                          </p:spTgt>
                                        </p:tgtEl>
                                        <p:attrNameLst>
                                          <p:attrName>ppt_x</p:attrName>
                                          <p:attrName>ppt_y</p:attrName>
                                        </p:attrNameLst>
                                      </p:cBhvr>
                                    </p:animMotion>
                                    <p:animEffect transition="in" filter="fade">
                                      <p:cBhvr>
                                        <p:cTn id="42" dur="1000"/>
                                        <p:tgtEl>
                                          <p:spTgt spid="3">
                                            <p:txEl>
                                              <p:pRg st="5" end="5"/>
                                            </p:txEl>
                                          </p:spTgt>
                                        </p:tgtEl>
                                      </p:cBhvr>
                                    </p:animEffect>
                                  </p:childTnLst>
                                </p:cTn>
                              </p:par>
                              <p:par>
                                <p:cTn id="43" presetID="52" presetClass="entr" presetSubtype="0"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Scale>
                                      <p:cBhvr>
                                        <p:cTn id="45"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3">
                                            <p:txEl>
                                              <p:pRg st="6" end="6"/>
                                            </p:txEl>
                                          </p:spTgt>
                                        </p:tgtEl>
                                        <p:attrNameLst>
                                          <p:attrName>ppt_x</p:attrName>
                                          <p:attrName>ppt_y</p:attrName>
                                        </p:attrNameLst>
                                      </p:cBhvr>
                                    </p:animMotion>
                                    <p:animEffect transition="in" filter="fade">
                                      <p:cBhvr>
                                        <p:cTn id="47" dur="1000"/>
                                        <p:tgtEl>
                                          <p:spTgt spid="3">
                                            <p:txEl>
                                              <p:pRg st="6" end="6"/>
                                            </p:txEl>
                                          </p:spTgt>
                                        </p:tgtEl>
                                      </p:cBhvr>
                                    </p:animEffect>
                                  </p:childTnLst>
                                </p:cTn>
                              </p:par>
                              <p:par>
                                <p:cTn id="48" presetID="52" presetClass="entr" presetSubtype="0" fill="hold" grpId="0"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Scale>
                                      <p:cBhvr>
                                        <p:cTn id="50" dur="1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3">
                                            <p:txEl>
                                              <p:pRg st="8" end="8"/>
                                            </p:txEl>
                                          </p:spTgt>
                                        </p:tgtEl>
                                        <p:attrNameLst>
                                          <p:attrName>ppt_x</p:attrName>
                                          <p:attrName>ppt_y</p:attrName>
                                        </p:attrNameLst>
                                      </p:cBhvr>
                                    </p:animMotion>
                                    <p:animEffect transition="in" filter="fade">
                                      <p:cBhvr>
                                        <p:cTn id="52" dur="1000"/>
                                        <p:tgtEl>
                                          <p:spTgt spid="3">
                                            <p:txEl>
                                              <p:pRg st="8" end="8"/>
                                            </p:txEl>
                                          </p:spTgt>
                                        </p:tgtEl>
                                      </p:cBhvr>
                                    </p:animEffect>
                                  </p:childTnLst>
                                </p:cTn>
                              </p:par>
                              <p:par>
                                <p:cTn id="53" presetID="52" presetClass="entr" presetSubtype="0" fill="hold" grpId="0"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Scale>
                                      <p:cBhvr>
                                        <p:cTn id="55" dur="1000" decel="50000" fill="hold">
                                          <p:stCondLst>
                                            <p:cond delay="0"/>
                                          </p:stCondLst>
                                        </p:cTn>
                                        <p:tgtEl>
                                          <p:spTgt spid="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3">
                                            <p:txEl>
                                              <p:pRg st="9" end="9"/>
                                            </p:txEl>
                                          </p:spTgt>
                                        </p:tgtEl>
                                        <p:attrNameLst>
                                          <p:attrName>ppt_x</p:attrName>
                                          <p:attrName>ppt_y</p:attrName>
                                        </p:attrNameLst>
                                      </p:cBhvr>
                                    </p:animMotion>
                                    <p:animEffect transition="in" filter="fade">
                                      <p:cBhvr>
                                        <p:cTn id="57" dur="1000"/>
                                        <p:tgtEl>
                                          <p:spTgt spid="3">
                                            <p:txEl>
                                              <p:pRg st="9" end="9"/>
                                            </p:txEl>
                                          </p:spTgt>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Scale>
                                      <p:cBhvr>
                                        <p:cTn id="60" dur="1000" decel="50000" fill="hold">
                                          <p:stCondLst>
                                            <p:cond delay="0"/>
                                          </p:stCondLst>
                                        </p:cTn>
                                        <p:tgtEl>
                                          <p:spTgt spid="3">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3">
                                            <p:txEl>
                                              <p:pRg st="10" end="10"/>
                                            </p:txEl>
                                          </p:spTgt>
                                        </p:tgtEl>
                                        <p:attrNameLst>
                                          <p:attrName>ppt_x</p:attrName>
                                          <p:attrName>ppt_y</p:attrName>
                                        </p:attrNameLst>
                                      </p:cBhvr>
                                    </p:animMotion>
                                    <p:animEffect transition="in" filter="fade">
                                      <p:cBhvr>
                                        <p:cTn id="62" dur="1000"/>
                                        <p:tgtEl>
                                          <p:spTgt spid="3">
                                            <p:txEl>
                                              <p:pRg st="10" end="10"/>
                                            </p:txEl>
                                          </p:spTgt>
                                        </p:tgtEl>
                                      </p:cBhvr>
                                    </p:animEffect>
                                  </p:childTnLst>
                                </p:cTn>
                              </p:par>
                              <p:par>
                                <p:cTn id="63" presetID="52" presetClass="entr" presetSubtype="0" fill="hold" grpId="0" nodeType="with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Scale>
                                      <p:cBhvr>
                                        <p:cTn id="65" dur="1000" decel="50000" fill="hold">
                                          <p:stCondLst>
                                            <p:cond delay="0"/>
                                          </p:stCondLst>
                                        </p:cTn>
                                        <p:tgtEl>
                                          <p:spTgt spid="3">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6" dur="1000" decel="50000" fill="hold">
                                          <p:stCondLst>
                                            <p:cond delay="0"/>
                                          </p:stCondLst>
                                        </p:cTn>
                                        <p:tgtEl>
                                          <p:spTgt spid="3">
                                            <p:txEl>
                                              <p:pRg st="11" end="11"/>
                                            </p:txEl>
                                          </p:spTgt>
                                        </p:tgtEl>
                                        <p:attrNameLst>
                                          <p:attrName>ppt_x</p:attrName>
                                          <p:attrName>ppt_y</p:attrName>
                                        </p:attrNameLst>
                                      </p:cBhvr>
                                    </p:animMotion>
                                    <p:animEffect transition="in" filter="fade">
                                      <p:cBhvr>
                                        <p:cTn id="67" dur="1000"/>
                                        <p:tgtEl>
                                          <p:spTgt spid="3">
                                            <p:txEl>
                                              <p:pRg st="11" end="11"/>
                                            </p:txEl>
                                          </p:spTgt>
                                        </p:tgtEl>
                                      </p:cBhvr>
                                    </p:animEffect>
                                  </p:childTnLst>
                                </p:cTn>
                              </p:par>
                              <p:par>
                                <p:cTn id="68" presetID="52" presetClass="entr" presetSubtype="0" fill="hold" grpId="0" nodeType="withEffect">
                                  <p:stCondLst>
                                    <p:cond delay="0"/>
                                  </p:stCondLst>
                                  <p:childTnLst>
                                    <p:set>
                                      <p:cBhvr>
                                        <p:cTn id="69" dur="1" fill="hold">
                                          <p:stCondLst>
                                            <p:cond delay="0"/>
                                          </p:stCondLst>
                                        </p:cTn>
                                        <p:tgtEl>
                                          <p:spTgt spid="3">
                                            <p:txEl>
                                              <p:pRg st="13" end="13"/>
                                            </p:txEl>
                                          </p:spTgt>
                                        </p:tgtEl>
                                        <p:attrNameLst>
                                          <p:attrName>style.visibility</p:attrName>
                                        </p:attrNameLst>
                                      </p:cBhvr>
                                      <p:to>
                                        <p:strVal val="visible"/>
                                      </p:to>
                                    </p:set>
                                    <p:animScale>
                                      <p:cBhvr>
                                        <p:cTn id="70" dur="1000" decel="50000" fill="hold">
                                          <p:stCondLst>
                                            <p:cond delay="0"/>
                                          </p:stCondLst>
                                        </p:cTn>
                                        <p:tgtEl>
                                          <p:spTgt spid="3">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3">
                                            <p:txEl>
                                              <p:pRg st="13" end="13"/>
                                            </p:txEl>
                                          </p:spTgt>
                                        </p:tgtEl>
                                        <p:attrNameLst>
                                          <p:attrName>ppt_x</p:attrName>
                                          <p:attrName>ppt_y</p:attrName>
                                        </p:attrNameLst>
                                      </p:cBhvr>
                                    </p:animMotion>
                                    <p:animEffect transition="in" filter="fade">
                                      <p:cBhvr>
                                        <p:cTn id="72" dur="1000"/>
                                        <p:tgtEl>
                                          <p:spTgt spid="3">
                                            <p:txEl>
                                              <p:pRg st="13" end="13"/>
                                            </p:txEl>
                                          </p:spTgt>
                                        </p:tgtEl>
                                      </p:cBhvr>
                                    </p:animEffect>
                                  </p:childTnLst>
                                </p:cTn>
                              </p:par>
                              <p:par>
                                <p:cTn id="73" presetID="52" presetClass="entr" presetSubtype="0" fill="hold" grpId="0" nodeType="withEffect">
                                  <p:stCondLst>
                                    <p:cond delay="0"/>
                                  </p:stCondLst>
                                  <p:childTnLst>
                                    <p:set>
                                      <p:cBhvr>
                                        <p:cTn id="74" dur="1" fill="hold">
                                          <p:stCondLst>
                                            <p:cond delay="0"/>
                                          </p:stCondLst>
                                        </p:cTn>
                                        <p:tgtEl>
                                          <p:spTgt spid="3">
                                            <p:txEl>
                                              <p:pRg st="14" end="14"/>
                                            </p:txEl>
                                          </p:spTgt>
                                        </p:tgtEl>
                                        <p:attrNameLst>
                                          <p:attrName>style.visibility</p:attrName>
                                        </p:attrNameLst>
                                      </p:cBhvr>
                                      <p:to>
                                        <p:strVal val="visible"/>
                                      </p:to>
                                    </p:set>
                                    <p:animScale>
                                      <p:cBhvr>
                                        <p:cTn id="75" dur="1000" decel="50000" fill="hold">
                                          <p:stCondLst>
                                            <p:cond delay="0"/>
                                          </p:stCondLst>
                                        </p:cTn>
                                        <p:tgtEl>
                                          <p:spTgt spid="3">
                                            <p:txEl>
                                              <p:pRg st="14" end="1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3">
                                            <p:txEl>
                                              <p:pRg st="14" end="14"/>
                                            </p:txEl>
                                          </p:spTgt>
                                        </p:tgtEl>
                                        <p:attrNameLst>
                                          <p:attrName>ppt_x</p:attrName>
                                          <p:attrName>ppt_y</p:attrName>
                                        </p:attrNameLst>
                                      </p:cBhvr>
                                    </p:animMotion>
                                    <p:animEffect transition="in" filter="fade">
                                      <p:cBhvr>
                                        <p:cTn id="77" dur="1000"/>
                                        <p:tgtEl>
                                          <p:spTgt spid="3">
                                            <p:txEl>
                                              <p:pRg st="14" end="14"/>
                                            </p:txEl>
                                          </p:spTgt>
                                        </p:tgtEl>
                                      </p:cBhvr>
                                    </p:animEffect>
                                  </p:childTnLst>
                                </p:cTn>
                              </p:par>
                              <p:par>
                                <p:cTn id="78" presetID="52" presetClass="entr" presetSubtype="0" fill="hold" grpId="0" nodeType="withEffect">
                                  <p:stCondLst>
                                    <p:cond delay="0"/>
                                  </p:stCondLst>
                                  <p:childTnLst>
                                    <p:set>
                                      <p:cBhvr>
                                        <p:cTn id="79" dur="1" fill="hold">
                                          <p:stCondLst>
                                            <p:cond delay="0"/>
                                          </p:stCondLst>
                                        </p:cTn>
                                        <p:tgtEl>
                                          <p:spTgt spid="3">
                                            <p:txEl>
                                              <p:pRg st="15" end="15"/>
                                            </p:txEl>
                                          </p:spTgt>
                                        </p:tgtEl>
                                        <p:attrNameLst>
                                          <p:attrName>style.visibility</p:attrName>
                                        </p:attrNameLst>
                                      </p:cBhvr>
                                      <p:to>
                                        <p:strVal val="visible"/>
                                      </p:to>
                                    </p:set>
                                    <p:animScale>
                                      <p:cBhvr>
                                        <p:cTn id="80" dur="1000" decel="50000" fill="hold">
                                          <p:stCondLst>
                                            <p:cond delay="0"/>
                                          </p:stCondLst>
                                        </p:cTn>
                                        <p:tgtEl>
                                          <p:spTgt spid="3">
                                            <p:txEl>
                                              <p:pRg st="15" end="1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1" dur="1000" decel="50000" fill="hold">
                                          <p:stCondLst>
                                            <p:cond delay="0"/>
                                          </p:stCondLst>
                                        </p:cTn>
                                        <p:tgtEl>
                                          <p:spTgt spid="3">
                                            <p:txEl>
                                              <p:pRg st="15" end="15"/>
                                            </p:txEl>
                                          </p:spTgt>
                                        </p:tgtEl>
                                        <p:attrNameLst>
                                          <p:attrName>ppt_x</p:attrName>
                                          <p:attrName>ppt_y</p:attrName>
                                        </p:attrNameLst>
                                      </p:cBhvr>
                                    </p:animMotion>
                                    <p:animEffect transition="in" filter="fade">
                                      <p:cBhvr>
                                        <p:cTn id="82" dur="1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3"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914400"/>
            <a:ext cx="8305800" cy="666750"/>
          </a:xfrm>
        </p:spPr>
        <p:txBody>
          <a:bodyPr>
            <a:normAutofit/>
          </a:bodyPr>
          <a:lstStyle/>
          <a:p>
            <a:pPr algn="r"/>
            <a:r>
              <a:rPr lang="en-US" sz="4000" b="1" dirty="0" smtClean="0">
                <a:solidFill>
                  <a:srgbClr val="002060"/>
                </a:solidFill>
              </a:rPr>
              <a:t>Helps Teachers Afford to Teach</a:t>
            </a:r>
            <a:endParaRPr lang="en-US" sz="4000" b="1" dirty="0" smtClean="0"/>
          </a:p>
        </p:txBody>
      </p:sp>
      <p:sp>
        <p:nvSpPr>
          <p:cNvPr id="15363" name="Content Placeholder 2"/>
          <p:cNvSpPr>
            <a:spLocks noGrp="1"/>
          </p:cNvSpPr>
          <p:nvPr>
            <p:ph idx="1"/>
          </p:nvPr>
        </p:nvSpPr>
        <p:spPr>
          <a:xfrm>
            <a:off x="609600" y="1981200"/>
            <a:ext cx="8156575" cy="4724400"/>
          </a:xfrm>
        </p:spPr>
        <p:txBody>
          <a:bodyPr>
            <a:normAutofit lnSpcReduction="10000"/>
          </a:bodyPr>
          <a:lstStyle/>
          <a:p>
            <a:pPr marL="274320" indent="-274320" fontAlgn="auto">
              <a:lnSpc>
                <a:spcPct val="90000"/>
              </a:lnSpc>
              <a:spcAft>
                <a:spcPts val="0"/>
              </a:spcAft>
              <a:buClr>
                <a:schemeClr val="accent3"/>
              </a:buClr>
              <a:buFont typeface="Wingdings 2"/>
              <a:buChar char=""/>
              <a:defRPr/>
            </a:pPr>
            <a:r>
              <a:rPr lang="en-US" sz="3200" dirty="0" smtClean="0">
                <a:solidFill>
                  <a:schemeClr val="bg2">
                    <a:lumMod val="50000"/>
                  </a:schemeClr>
                </a:solidFill>
                <a:latin typeface="+mj-lt"/>
              </a:rPr>
              <a:t>Teacher Stipend</a:t>
            </a:r>
            <a:r>
              <a:rPr lang="en-US" sz="3200" dirty="0" smtClean="0">
                <a:solidFill>
                  <a:srgbClr val="002060"/>
                </a:solidFill>
                <a:latin typeface="+mj-lt"/>
              </a:rPr>
              <a:t>	</a:t>
            </a:r>
          </a:p>
          <a:p>
            <a:pPr marL="640080" lvl="1" indent="-246888" fontAlgn="auto">
              <a:lnSpc>
                <a:spcPct val="90000"/>
              </a:lnSpc>
              <a:spcAft>
                <a:spcPts val="0"/>
              </a:spcAft>
              <a:buFont typeface="Wingdings 2"/>
              <a:buChar char=""/>
              <a:defRPr/>
            </a:pPr>
            <a:r>
              <a:rPr lang="en-US" sz="3000" dirty="0" smtClean="0">
                <a:solidFill>
                  <a:srgbClr val="002060"/>
                </a:solidFill>
                <a:latin typeface="+mj-lt"/>
              </a:rPr>
              <a:t>$7,200</a:t>
            </a:r>
            <a:br>
              <a:rPr lang="en-US" sz="3000" dirty="0" smtClean="0">
                <a:solidFill>
                  <a:srgbClr val="002060"/>
                </a:solidFill>
                <a:latin typeface="+mj-lt"/>
              </a:rPr>
            </a:br>
            <a:r>
              <a:rPr lang="en-US" sz="3000" dirty="0" smtClean="0">
                <a:solidFill>
                  <a:srgbClr val="002060"/>
                </a:solidFill>
                <a:latin typeface="+mj-lt"/>
              </a:rPr>
              <a:t>($900/week for 8 weeks of full-time work)</a:t>
            </a:r>
          </a:p>
          <a:p>
            <a:pPr marL="274320" indent="-274320" fontAlgn="auto">
              <a:lnSpc>
                <a:spcPct val="90000"/>
              </a:lnSpc>
              <a:spcAft>
                <a:spcPts val="0"/>
              </a:spcAft>
              <a:buClr>
                <a:schemeClr val="accent3"/>
              </a:buClr>
              <a:buFont typeface="Wingdings 2"/>
              <a:buChar char=""/>
              <a:defRPr/>
            </a:pPr>
            <a:r>
              <a:rPr lang="en-US" sz="3200" dirty="0" smtClean="0">
                <a:solidFill>
                  <a:schemeClr val="bg2">
                    <a:lumMod val="50000"/>
                  </a:schemeClr>
                </a:solidFill>
                <a:latin typeface="+mj-lt"/>
              </a:rPr>
              <a:t>Fellowship Grants</a:t>
            </a:r>
          </a:p>
          <a:p>
            <a:pPr marL="640080" lvl="1" indent="-246888" fontAlgn="auto">
              <a:lnSpc>
                <a:spcPct val="90000"/>
              </a:lnSpc>
              <a:spcBef>
                <a:spcPts val="720"/>
              </a:spcBef>
              <a:spcAft>
                <a:spcPts val="0"/>
              </a:spcAft>
              <a:buFont typeface="Wingdings 2"/>
              <a:buChar char=""/>
              <a:defRPr/>
            </a:pPr>
            <a:r>
              <a:rPr lang="en-US" sz="3000" dirty="0" smtClean="0">
                <a:solidFill>
                  <a:srgbClr val="002060"/>
                </a:solidFill>
                <a:latin typeface="+mj-lt"/>
              </a:rPr>
              <a:t>$1000 for completing Education </a:t>
            </a:r>
            <a:br>
              <a:rPr lang="en-US" sz="3000" dirty="0" smtClean="0">
                <a:solidFill>
                  <a:srgbClr val="002060"/>
                </a:solidFill>
                <a:latin typeface="+mj-lt"/>
              </a:rPr>
            </a:br>
            <a:r>
              <a:rPr lang="en-US" sz="3000" dirty="0" smtClean="0">
                <a:solidFill>
                  <a:srgbClr val="002060"/>
                </a:solidFill>
                <a:latin typeface="+mj-lt"/>
              </a:rPr>
              <a:t>Transfer Plan and Reporting on </a:t>
            </a:r>
          </a:p>
          <a:p>
            <a:pPr marL="640080" lvl="1" indent="-246888" fontAlgn="auto">
              <a:lnSpc>
                <a:spcPct val="90000"/>
              </a:lnSpc>
              <a:spcBef>
                <a:spcPts val="0"/>
              </a:spcBef>
              <a:spcAft>
                <a:spcPts val="0"/>
              </a:spcAft>
              <a:buFont typeface="Wingdings 2"/>
              <a:buNone/>
              <a:defRPr/>
            </a:pPr>
            <a:r>
              <a:rPr lang="en-US" sz="3000" dirty="0" smtClean="0">
                <a:solidFill>
                  <a:srgbClr val="002060"/>
                </a:solidFill>
                <a:latin typeface="+mj-lt"/>
              </a:rPr>
              <a:t>	the Impact of the SFP on your </a:t>
            </a:r>
          </a:p>
          <a:p>
            <a:pPr marL="640080" lvl="1" indent="-246888" fontAlgn="auto">
              <a:lnSpc>
                <a:spcPct val="90000"/>
              </a:lnSpc>
              <a:spcBef>
                <a:spcPts val="0"/>
              </a:spcBef>
              <a:spcAft>
                <a:spcPts val="0"/>
              </a:spcAft>
              <a:buFont typeface="Wingdings 2"/>
              <a:buNone/>
              <a:defRPr/>
            </a:pPr>
            <a:r>
              <a:rPr lang="en-US" sz="3000" dirty="0" smtClean="0">
                <a:solidFill>
                  <a:srgbClr val="002060"/>
                </a:solidFill>
                <a:latin typeface="+mj-lt"/>
              </a:rPr>
              <a:t>	teaching</a:t>
            </a:r>
          </a:p>
          <a:p>
            <a:pPr marL="274320" indent="-274320" fontAlgn="auto">
              <a:lnSpc>
                <a:spcPct val="90000"/>
              </a:lnSpc>
              <a:spcAft>
                <a:spcPts val="0"/>
              </a:spcAft>
              <a:buClr>
                <a:schemeClr val="accent3"/>
              </a:buClr>
              <a:buFont typeface="Wingdings 2"/>
              <a:buChar char=""/>
              <a:defRPr/>
            </a:pPr>
            <a:r>
              <a:rPr lang="en-US" sz="3200" dirty="0" smtClean="0">
                <a:solidFill>
                  <a:schemeClr val="bg2">
                    <a:lumMod val="50000"/>
                  </a:schemeClr>
                </a:solidFill>
                <a:latin typeface="+mj-lt"/>
              </a:rPr>
              <a:t>Fund for Innovation</a:t>
            </a:r>
          </a:p>
          <a:p>
            <a:pPr marL="640080" lvl="1" indent="-246888" fontAlgn="auto">
              <a:lnSpc>
                <a:spcPct val="90000"/>
              </a:lnSpc>
              <a:spcAft>
                <a:spcPts val="0"/>
              </a:spcAft>
              <a:buFont typeface="Wingdings 2"/>
              <a:buChar char=""/>
              <a:defRPr/>
            </a:pPr>
            <a:r>
              <a:rPr lang="en-US" sz="3000" dirty="0" smtClean="0">
                <a:solidFill>
                  <a:srgbClr val="002060"/>
                </a:solidFill>
                <a:latin typeface="+mj-lt"/>
              </a:rPr>
              <a:t>Up to $1000 *competitive</a:t>
            </a:r>
            <a:endParaRPr lang="en-US" sz="3000" dirty="0" smtClean="0">
              <a:latin typeface="+mj-lt"/>
            </a:endParaRPr>
          </a:p>
        </p:txBody>
      </p:sp>
      <p:pic>
        <p:nvPicPr>
          <p:cNvPr id="11268" name="Picture 5"/>
          <p:cNvPicPr>
            <a:picLocks noChangeAspect="1" noChangeArrowheads="1"/>
          </p:cNvPicPr>
          <p:nvPr/>
        </p:nvPicPr>
        <p:blipFill>
          <a:blip r:embed="rId3" cstate="print"/>
          <a:srcRect/>
          <a:stretch>
            <a:fillRect/>
          </a:stretch>
        </p:blipFill>
        <p:spPr bwMode="auto">
          <a:xfrm>
            <a:off x="593725" y="1600200"/>
            <a:ext cx="8550275" cy="228600"/>
          </a:xfrm>
          <a:prstGeom prst="rect">
            <a:avLst/>
          </a:prstGeom>
          <a:noFill/>
          <a:ln w="9525" algn="in">
            <a:noFill/>
            <a:miter lim="800000"/>
            <a:headEnd/>
            <a:tailEnd/>
          </a:ln>
        </p:spPr>
      </p:pic>
      <p:pic>
        <p:nvPicPr>
          <p:cNvPr id="11269" name="Picture 3"/>
          <p:cNvPicPr>
            <a:picLocks noChangeAspect="1" noChangeArrowheads="1"/>
          </p:cNvPicPr>
          <p:nvPr/>
        </p:nvPicPr>
        <p:blipFill>
          <a:blip r:embed="rId4" cstate="print"/>
          <a:srcRect/>
          <a:stretch>
            <a:fillRect/>
          </a:stretch>
        </p:blipFill>
        <p:spPr bwMode="auto">
          <a:xfrm>
            <a:off x="0" y="1600200"/>
            <a:ext cx="533400" cy="228600"/>
          </a:xfrm>
          <a:prstGeom prst="rect">
            <a:avLst/>
          </a:prstGeom>
          <a:noFill/>
          <a:ln w="9525" algn="in">
            <a:noFill/>
            <a:miter lim="800000"/>
            <a:headEnd/>
            <a:tailEnd/>
          </a:ln>
        </p:spPr>
      </p:pic>
      <p:pic>
        <p:nvPicPr>
          <p:cNvPr id="10242" name="Picture 2" descr="\\Iismeserver\archived ops manual\2008\08. Marketing Communications\IISME Pictures\photo contest 07 and collateral\001_Perazzo1.JPG"/>
          <p:cNvPicPr>
            <a:picLocks noChangeAspect="1" noChangeArrowheads="1"/>
          </p:cNvPicPr>
          <p:nvPr/>
        </p:nvPicPr>
        <p:blipFill>
          <a:blip r:embed="rId5" cstate="print"/>
          <a:srcRect t="10417" r="19441"/>
          <a:stretch>
            <a:fillRect/>
          </a:stretch>
        </p:blipFill>
        <p:spPr bwMode="auto">
          <a:xfrm>
            <a:off x="6705600" y="3733800"/>
            <a:ext cx="1897912" cy="2814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000" y="685800"/>
            <a:ext cx="1219200" cy="784758"/>
          </a:xfrm>
          <a:prstGeom prst="rect">
            <a:avLst/>
          </a:prstGeom>
        </p:spPr>
      </p:pic>
    </p:spTree>
    <p:extLst>
      <p:ext uri="{BB962C8B-B14F-4D97-AF65-F5344CB8AC3E}">
        <p14:creationId xmlns:p14="http://schemas.microsoft.com/office/powerpoint/2010/main" val="559735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Scale>
                                      <p:cBhvr>
                                        <p:cTn id="7" dur="1000" decel="50000" fill="hold">
                                          <p:stCondLst>
                                            <p:cond delay="0"/>
                                          </p:stCondLst>
                                        </p:cTn>
                                        <p:tgtEl>
                                          <p:spTgt spid="112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266"/>
                                        </p:tgtEl>
                                        <p:attrNameLst>
                                          <p:attrName>ppt_x</p:attrName>
                                          <p:attrName>ppt_y</p:attrName>
                                        </p:attrNameLst>
                                      </p:cBhvr>
                                    </p:animMotion>
                                    <p:animEffect transition="in" filter="fade">
                                      <p:cBhvr>
                                        <p:cTn id="9" dur="1000"/>
                                        <p:tgtEl>
                                          <p:spTgt spid="1126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Scale>
                                      <p:cBhvr>
                                        <p:cTn id="12" dur="1000" decel="50000" fill="hold">
                                          <p:stCondLst>
                                            <p:cond delay="0"/>
                                          </p:stCondLst>
                                        </p:cTn>
                                        <p:tgtEl>
                                          <p:spTgt spid="1536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5363">
                                            <p:txEl>
                                              <p:pRg st="0" end="0"/>
                                            </p:txEl>
                                          </p:spTgt>
                                        </p:tgtEl>
                                        <p:attrNameLst>
                                          <p:attrName>ppt_x</p:attrName>
                                          <p:attrName>ppt_y</p:attrName>
                                        </p:attrNameLst>
                                      </p:cBhvr>
                                    </p:animMotion>
                                    <p:animEffect transition="in" filter="fade">
                                      <p:cBhvr>
                                        <p:cTn id="14" dur="1000"/>
                                        <p:tgtEl>
                                          <p:spTgt spid="15363">
                                            <p:txEl>
                                              <p:pRg st="0" end="0"/>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Scale>
                                      <p:cBhvr>
                                        <p:cTn id="17" dur="1000" decel="50000" fill="hold">
                                          <p:stCondLst>
                                            <p:cond delay="0"/>
                                          </p:stCondLst>
                                        </p:cTn>
                                        <p:tgtEl>
                                          <p:spTgt spid="1536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5363">
                                            <p:txEl>
                                              <p:pRg st="1" end="1"/>
                                            </p:txEl>
                                          </p:spTgt>
                                        </p:tgtEl>
                                        <p:attrNameLst>
                                          <p:attrName>ppt_x</p:attrName>
                                          <p:attrName>ppt_y</p:attrName>
                                        </p:attrNameLst>
                                      </p:cBhvr>
                                    </p:animMotion>
                                    <p:animEffect transition="in" filter="fade">
                                      <p:cBhvr>
                                        <p:cTn id="19" dur="1000"/>
                                        <p:tgtEl>
                                          <p:spTgt spid="15363">
                                            <p:txEl>
                                              <p:pRg st="1" end="1"/>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Scale>
                                      <p:cBhvr>
                                        <p:cTn id="22" dur="1000" decel="50000" fill="hold">
                                          <p:stCondLst>
                                            <p:cond delay="0"/>
                                          </p:stCondLst>
                                        </p:cTn>
                                        <p:tgtEl>
                                          <p:spTgt spid="1536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5363">
                                            <p:txEl>
                                              <p:pRg st="2" end="2"/>
                                            </p:txEl>
                                          </p:spTgt>
                                        </p:tgtEl>
                                        <p:attrNameLst>
                                          <p:attrName>ppt_x</p:attrName>
                                          <p:attrName>ppt_y</p:attrName>
                                        </p:attrNameLst>
                                      </p:cBhvr>
                                    </p:animMotion>
                                    <p:animEffect transition="in" filter="fade">
                                      <p:cBhvr>
                                        <p:cTn id="24" dur="1000"/>
                                        <p:tgtEl>
                                          <p:spTgt spid="15363">
                                            <p:txEl>
                                              <p:pRg st="2" end="2"/>
                                            </p:txEl>
                                          </p:spTgt>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15363">
                                            <p:txEl>
                                              <p:pRg st="3" end="3"/>
                                            </p:txEl>
                                          </p:spTgt>
                                        </p:tgtEl>
                                        <p:attrNameLst>
                                          <p:attrName>style.visibility</p:attrName>
                                        </p:attrNameLst>
                                      </p:cBhvr>
                                      <p:to>
                                        <p:strVal val="visible"/>
                                      </p:to>
                                    </p:set>
                                    <p:animScale>
                                      <p:cBhvr>
                                        <p:cTn id="27" dur="1000" decel="50000" fill="hold">
                                          <p:stCondLst>
                                            <p:cond delay="0"/>
                                          </p:stCondLst>
                                        </p:cTn>
                                        <p:tgtEl>
                                          <p:spTgt spid="1536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5363">
                                            <p:txEl>
                                              <p:pRg st="3" end="3"/>
                                            </p:txEl>
                                          </p:spTgt>
                                        </p:tgtEl>
                                        <p:attrNameLst>
                                          <p:attrName>ppt_x</p:attrName>
                                          <p:attrName>ppt_y</p:attrName>
                                        </p:attrNameLst>
                                      </p:cBhvr>
                                    </p:animMotion>
                                    <p:animEffect transition="in" filter="fade">
                                      <p:cBhvr>
                                        <p:cTn id="29" dur="1000"/>
                                        <p:tgtEl>
                                          <p:spTgt spid="15363">
                                            <p:txEl>
                                              <p:pRg st="3" end="3"/>
                                            </p:txEl>
                                          </p:spTgt>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15363">
                                            <p:txEl>
                                              <p:pRg st="4" end="4"/>
                                            </p:txEl>
                                          </p:spTgt>
                                        </p:tgtEl>
                                        <p:attrNameLst>
                                          <p:attrName>style.visibility</p:attrName>
                                        </p:attrNameLst>
                                      </p:cBhvr>
                                      <p:to>
                                        <p:strVal val="visible"/>
                                      </p:to>
                                    </p:set>
                                    <p:animScale>
                                      <p:cBhvr>
                                        <p:cTn id="32" dur="1000" decel="50000" fill="hold">
                                          <p:stCondLst>
                                            <p:cond delay="0"/>
                                          </p:stCondLst>
                                        </p:cTn>
                                        <p:tgtEl>
                                          <p:spTgt spid="1536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5363">
                                            <p:txEl>
                                              <p:pRg st="4" end="4"/>
                                            </p:txEl>
                                          </p:spTgt>
                                        </p:tgtEl>
                                        <p:attrNameLst>
                                          <p:attrName>ppt_x</p:attrName>
                                          <p:attrName>ppt_y</p:attrName>
                                        </p:attrNameLst>
                                      </p:cBhvr>
                                    </p:animMotion>
                                    <p:animEffect transition="in" filter="fade">
                                      <p:cBhvr>
                                        <p:cTn id="34" dur="1000"/>
                                        <p:tgtEl>
                                          <p:spTgt spid="15363">
                                            <p:txEl>
                                              <p:pRg st="4" end="4"/>
                                            </p:txEl>
                                          </p:spTgt>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Scale>
                                      <p:cBhvr>
                                        <p:cTn id="37" dur="1000" decel="50000" fill="hold">
                                          <p:stCondLst>
                                            <p:cond delay="0"/>
                                          </p:stCondLst>
                                        </p:cTn>
                                        <p:tgtEl>
                                          <p:spTgt spid="1536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5363">
                                            <p:txEl>
                                              <p:pRg st="5" end="5"/>
                                            </p:txEl>
                                          </p:spTgt>
                                        </p:tgtEl>
                                        <p:attrNameLst>
                                          <p:attrName>ppt_x</p:attrName>
                                          <p:attrName>ppt_y</p:attrName>
                                        </p:attrNameLst>
                                      </p:cBhvr>
                                    </p:animMotion>
                                    <p:animEffect transition="in" filter="fade">
                                      <p:cBhvr>
                                        <p:cTn id="39" dur="1000"/>
                                        <p:tgtEl>
                                          <p:spTgt spid="15363">
                                            <p:txEl>
                                              <p:pRg st="5" end="5"/>
                                            </p:txEl>
                                          </p:spTgt>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15363">
                                            <p:txEl>
                                              <p:pRg st="6" end="6"/>
                                            </p:txEl>
                                          </p:spTgt>
                                        </p:tgtEl>
                                        <p:attrNameLst>
                                          <p:attrName>style.visibility</p:attrName>
                                        </p:attrNameLst>
                                      </p:cBhvr>
                                      <p:to>
                                        <p:strVal val="visible"/>
                                      </p:to>
                                    </p:set>
                                    <p:animScale>
                                      <p:cBhvr>
                                        <p:cTn id="42" dur="1000" decel="50000" fill="hold">
                                          <p:stCondLst>
                                            <p:cond delay="0"/>
                                          </p:stCondLst>
                                        </p:cTn>
                                        <p:tgtEl>
                                          <p:spTgt spid="1536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5363">
                                            <p:txEl>
                                              <p:pRg st="6" end="6"/>
                                            </p:txEl>
                                          </p:spTgt>
                                        </p:tgtEl>
                                        <p:attrNameLst>
                                          <p:attrName>ppt_x</p:attrName>
                                          <p:attrName>ppt_y</p:attrName>
                                        </p:attrNameLst>
                                      </p:cBhvr>
                                    </p:animMotion>
                                    <p:animEffect transition="in" filter="fade">
                                      <p:cBhvr>
                                        <p:cTn id="44" dur="1000"/>
                                        <p:tgtEl>
                                          <p:spTgt spid="15363">
                                            <p:txEl>
                                              <p:pRg st="6" end="6"/>
                                            </p:txEl>
                                          </p:spTgt>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15363">
                                            <p:txEl>
                                              <p:pRg st="7" end="7"/>
                                            </p:txEl>
                                          </p:spTgt>
                                        </p:tgtEl>
                                        <p:attrNameLst>
                                          <p:attrName>style.visibility</p:attrName>
                                        </p:attrNameLst>
                                      </p:cBhvr>
                                      <p:to>
                                        <p:strVal val="visible"/>
                                      </p:to>
                                    </p:set>
                                    <p:animScale>
                                      <p:cBhvr>
                                        <p:cTn id="47" dur="1000" decel="50000" fill="hold">
                                          <p:stCondLst>
                                            <p:cond delay="0"/>
                                          </p:stCondLst>
                                        </p:cTn>
                                        <p:tgtEl>
                                          <p:spTgt spid="1536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5363">
                                            <p:txEl>
                                              <p:pRg st="7" end="7"/>
                                            </p:txEl>
                                          </p:spTgt>
                                        </p:tgtEl>
                                        <p:attrNameLst>
                                          <p:attrName>ppt_x</p:attrName>
                                          <p:attrName>ppt_y</p:attrName>
                                        </p:attrNameLst>
                                      </p:cBhvr>
                                    </p:animMotion>
                                    <p:animEffect transition="in" filter="fade">
                                      <p:cBhvr>
                                        <p:cTn id="49" dur="1000"/>
                                        <p:tgtEl>
                                          <p:spTgt spid="15363">
                                            <p:txEl>
                                              <p:pRg st="7" end="7"/>
                                            </p:txEl>
                                          </p:spTgt>
                                        </p:tgtEl>
                                      </p:cBhvr>
                                    </p:animEffect>
                                  </p:childTnLst>
                                </p:cTn>
                              </p:par>
                              <p:par>
                                <p:cTn id="50" presetID="52" presetClass="entr" presetSubtype="0" fill="hold" nodeType="withEffect">
                                  <p:stCondLst>
                                    <p:cond delay="0"/>
                                  </p:stCondLst>
                                  <p:childTnLst>
                                    <p:set>
                                      <p:cBhvr>
                                        <p:cTn id="51" dur="1" fill="hold">
                                          <p:stCondLst>
                                            <p:cond delay="0"/>
                                          </p:stCondLst>
                                        </p:cTn>
                                        <p:tgtEl>
                                          <p:spTgt spid="10242"/>
                                        </p:tgtEl>
                                        <p:attrNameLst>
                                          <p:attrName>style.visibility</p:attrName>
                                        </p:attrNameLst>
                                      </p:cBhvr>
                                      <p:to>
                                        <p:strVal val="visible"/>
                                      </p:to>
                                    </p:set>
                                    <p:animScale>
                                      <p:cBhvr>
                                        <p:cTn id="52" dur="1000" decel="50000" fill="hold">
                                          <p:stCondLst>
                                            <p:cond delay="0"/>
                                          </p:stCondLst>
                                        </p:cTn>
                                        <p:tgtEl>
                                          <p:spTgt spid="102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0242"/>
                                        </p:tgtEl>
                                        <p:attrNameLst>
                                          <p:attrName>ppt_x</p:attrName>
                                          <p:attrName>ppt_y</p:attrName>
                                        </p:attrNameLst>
                                      </p:cBhvr>
                                    </p:animMotion>
                                    <p:animEffect transition="in" filter="fade">
                                      <p:cBhvr>
                                        <p:cTn id="54"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5363"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304800" y="1905000"/>
            <a:ext cx="8686800" cy="4953000"/>
          </a:xfrm>
        </p:spPr>
        <p:txBody>
          <a:bodyPr>
            <a:normAutofit fontScale="70000" lnSpcReduction="20000"/>
          </a:bodyPr>
          <a:lstStyle/>
          <a:p>
            <a:pPr marL="0" lvl="0" indent="0">
              <a:lnSpc>
                <a:spcPct val="90000"/>
              </a:lnSpc>
              <a:buNone/>
              <a:defRPr/>
            </a:pPr>
            <a:r>
              <a:rPr lang="en-US" sz="2800" b="1" dirty="0" smtClean="0">
                <a:solidFill>
                  <a:srgbClr val="009999"/>
                </a:solidFill>
                <a:latin typeface="+mj-lt"/>
              </a:rPr>
              <a:t>1. Teach </a:t>
            </a:r>
            <a:r>
              <a:rPr lang="en-US" sz="2800" b="1" dirty="0">
                <a:solidFill>
                  <a:srgbClr val="009999"/>
                </a:solidFill>
                <a:latin typeface="+mj-lt"/>
              </a:rPr>
              <a:t>in Our Service Area</a:t>
            </a:r>
            <a:endParaRPr lang="en-US" sz="2800" dirty="0">
              <a:solidFill>
                <a:srgbClr val="009999"/>
              </a:solidFill>
              <a:latin typeface="+mj-lt"/>
            </a:endParaRPr>
          </a:p>
          <a:p>
            <a:pPr>
              <a:lnSpc>
                <a:spcPct val="90000"/>
              </a:lnSpc>
              <a:defRPr/>
            </a:pPr>
            <a:r>
              <a:rPr lang="en-US" sz="2900" dirty="0">
                <a:solidFill>
                  <a:srgbClr val="002060"/>
                </a:solidFill>
                <a:latin typeface="+mj-lt"/>
              </a:rPr>
              <a:t>Teaching any discipline, </a:t>
            </a:r>
            <a:r>
              <a:rPr lang="en-US" sz="2900" dirty="0" smtClean="0">
                <a:solidFill>
                  <a:srgbClr val="002060"/>
                </a:solidFill>
                <a:latin typeface="+mj-lt"/>
              </a:rPr>
              <a:t>K-16</a:t>
            </a:r>
          </a:p>
          <a:p>
            <a:pPr>
              <a:lnSpc>
                <a:spcPct val="90000"/>
              </a:lnSpc>
              <a:defRPr/>
            </a:pPr>
            <a:r>
              <a:rPr lang="en-US" sz="2900" dirty="0" smtClean="0">
                <a:solidFill>
                  <a:srgbClr val="002060"/>
                </a:solidFill>
                <a:latin typeface="+mj-lt"/>
              </a:rPr>
              <a:t>Employed full-time </a:t>
            </a:r>
            <a:r>
              <a:rPr lang="en-US" sz="2900" dirty="0">
                <a:solidFill>
                  <a:srgbClr val="002060"/>
                </a:solidFill>
                <a:latin typeface="+mj-lt"/>
              </a:rPr>
              <a:t>in Alameda, Contra Costa, Marin, </a:t>
            </a:r>
            <a:endParaRPr lang="en-US" sz="2900" dirty="0" smtClean="0">
              <a:solidFill>
                <a:srgbClr val="002060"/>
              </a:solidFill>
              <a:latin typeface="+mj-lt"/>
            </a:endParaRPr>
          </a:p>
          <a:p>
            <a:pPr marL="0" indent="0">
              <a:lnSpc>
                <a:spcPct val="90000"/>
              </a:lnSpc>
              <a:buNone/>
              <a:defRPr/>
            </a:pPr>
            <a:r>
              <a:rPr lang="en-US" sz="2900" dirty="0">
                <a:solidFill>
                  <a:srgbClr val="002060"/>
                </a:solidFill>
                <a:latin typeface="+mj-lt"/>
              </a:rPr>
              <a:t> </a:t>
            </a:r>
            <a:r>
              <a:rPr lang="en-US" sz="2900" dirty="0" smtClean="0">
                <a:solidFill>
                  <a:srgbClr val="002060"/>
                </a:solidFill>
                <a:latin typeface="+mj-lt"/>
              </a:rPr>
              <a:t>    San </a:t>
            </a:r>
            <a:r>
              <a:rPr lang="en-US" sz="2900" dirty="0">
                <a:solidFill>
                  <a:srgbClr val="002060"/>
                </a:solidFill>
                <a:latin typeface="+mj-lt"/>
              </a:rPr>
              <a:t>Francisco, San Mateo, Santa Clara, Santa Cruz</a:t>
            </a:r>
            <a:r>
              <a:rPr lang="en-US" sz="2900" dirty="0" smtClean="0">
                <a:solidFill>
                  <a:srgbClr val="002060"/>
                </a:solidFill>
                <a:latin typeface="+mj-lt"/>
              </a:rPr>
              <a:t>,  </a:t>
            </a:r>
          </a:p>
          <a:p>
            <a:pPr marL="0" indent="0">
              <a:lnSpc>
                <a:spcPct val="90000"/>
              </a:lnSpc>
              <a:buNone/>
              <a:defRPr/>
            </a:pPr>
            <a:r>
              <a:rPr lang="en-US" sz="2900" dirty="0">
                <a:solidFill>
                  <a:srgbClr val="002060"/>
                </a:solidFill>
                <a:latin typeface="+mj-lt"/>
              </a:rPr>
              <a:t> </a:t>
            </a:r>
            <a:r>
              <a:rPr lang="en-US" sz="2900" dirty="0" smtClean="0">
                <a:solidFill>
                  <a:srgbClr val="002060"/>
                </a:solidFill>
                <a:latin typeface="+mj-lt"/>
              </a:rPr>
              <a:t>    Solano, Los </a:t>
            </a:r>
            <a:r>
              <a:rPr lang="en-US" sz="2900" dirty="0">
                <a:solidFill>
                  <a:srgbClr val="002060"/>
                </a:solidFill>
                <a:latin typeface="+mj-lt"/>
              </a:rPr>
              <a:t>Angeles, Orange or San Diego County</a:t>
            </a:r>
            <a:r>
              <a:rPr lang="en-US" sz="2900" dirty="0" smtClean="0">
                <a:solidFill>
                  <a:srgbClr val="002060"/>
                </a:solidFill>
                <a:latin typeface="+mj-lt"/>
              </a:rPr>
              <a:t>.</a:t>
            </a:r>
          </a:p>
          <a:p>
            <a:pPr>
              <a:lnSpc>
                <a:spcPct val="90000"/>
              </a:lnSpc>
              <a:defRPr/>
            </a:pPr>
            <a:r>
              <a:rPr lang="en-US" sz="2900" dirty="0">
                <a:solidFill>
                  <a:srgbClr val="002060"/>
                </a:solidFill>
                <a:latin typeface="+mj-lt"/>
              </a:rPr>
              <a:t>Contract for the following </a:t>
            </a:r>
            <a:r>
              <a:rPr lang="en-US" sz="2900" dirty="0" smtClean="0">
                <a:solidFill>
                  <a:srgbClr val="002060"/>
                </a:solidFill>
                <a:latin typeface="+mj-lt"/>
              </a:rPr>
              <a:t>year in our service area.</a:t>
            </a:r>
            <a:endParaRPr lang="en-US" sz="2900" dirty="0">
              <a:solidFill>
                <a:srgbClr val="002060"/>
              </a:solidFill>
              <a:latin typeface="+mj-lt"/>
            </a:endParaRPr>
          </a:p>
          <a:p>
            <a:pPr marL="0" indent="0" fontAlgn="auto">
              <a:lnSpc>
                <a:spcPct val="90000"/>
              </a:lnSpc>
              <a:spcAft>
                <a:spcPts val="0"/>
              </a:spcAft>
              <a:buClr>
                <a:schemeClr val="accent3"/>
              </a:buClr>
              <a:buNone/>
              <a:defRPr/>
            </a:pPr>
            <a:endParaRPr lang="en-US" sz="2900" dirty="0" smtClean="0">
              <a:solidFill>
                <a:srgbClr val="002060"/>
              </a:solidFill>
              <a:latin typeface="+mj-lt"/>
            </a:endParaRPr>
          </a:p>
          <a:p>
            <a:pPr marL="0" lvl="0" indent="0">
              <a:lnSpc>
                <a:spcPct val="90000"/>
              </a:lnSpc>
              <a:buNone/>
              <a:defRPr/>
            </a:pPr>
            <a:r>
              <a:rPr lang="en-US" sz="2900" b="1" dirty="0" smtClean="0">
                <a:solidFill>
                  <a:srgbClr val="009999"/>
                </a:solidFill>
                <a:latin typeface="+mj-lt"/>
              </a:rPr>
              <a:t>2. </a:t>
            </a:r>
            <a:r>
              <a:rPr lang="en-US" sz="2900" b="1" smtClean="0">
                <a:solidFill>
                  <a:srgbClr val="009999"/>
                </a:solidFill>
                <a:latin typeface="+mj-lt"/>
              </a:rPr>
              <a:t>Committed to </a:t>
            </a:r>
            <a:r>
              <a:rPr lang="en-US" sz="2900" b="1" dirty="0">
                <a:solidFill>
                  <a:srgbClr val="009999"/>
                </a:solidFill>
                <a:latin typeface="+mj-lt"/>
              </a:rPr>
              <a:t>Teaching </a:t>
            </a:r>
            <a:endParaRPr lang="en-US" sz="2900" dirty="0" smtClean="0">
              <a:solidFill>
                <a:srgbClr val="009999"/>
              </a:solidFill>
              <a:latin typeface="+mj-lt"/>
            </a:endParaRPr>
          </a:p>
          <a:p>
            <a:pPr marL="274320" indent="-274320" fontAlgn="auto">
              <a:lnSpc>
                <a:spcPct val="90000"/>
              </a:lnSpc>
              <a:spcAft>
                <a:spcPts val="0"/>
              </a:spcAft>
              <a:buClr>
                <a:schemeClr val="accent3"/>
              </a:buClr>
              <a:buFont typeface="Wingdings 2"/>
              <a:buChar char=""/>
              <a:defRPr/>
            </a:pPr>
            <a:r>
              <a:rPr lang="en-US" sz="2900" dirty="0" smtClean="0">
                <a:solidFill>
                  <a:srgbClr val="002060"/>
                </a:solidFill>
                <a:latin typeface="+mj-lt"/>
              </a:rPr>
              <a:t>Two years teaching experience</a:t>
            </a:r>
          </a:p>
          <a:p>
            <a:pPr marL="274320" indent="-274320" fontAlgn="auto">
              <a:lnSpc>
                <a:spcPct val="90000"/>
              </a:lnSpc>
              <a:spcAft>
                <a:spcPts val="0"/>
              </a:spcAft>
              <a:buClr>
                <a:schemeClr val="accent3"/>
              </a:buClr>
              <a:buFont typeface="Wingdings 2"/>
              <a:buChar char=""/>
              <a:defRPr/>
            </a:pPr>
            <a:r>
              <a:rPr lang="en-US" sz="2900" dirty="0" smtClean="0">
                <a:solidFill>
                  <a:srgbClr val="002060"/>
                </a:solidFill>
                <a:latin typeface="+mj-lt"/>
              </a:rPr>
              <a:t>Principal’s signed endorsement</a:t>
            </a:r>
          </a:p>
          <a:p>
            <a:pPr marL="274320" indent="-274320" fontAlgn="auto">
              <a:lnSpc>
                <a:spcPct val="90000"/>
              </a:lnSpc>
              <a:spcAft>
                <a:spcPts val="0"/>
              </a:spcAft>
              <a:buClr>
                <a:schemeClr val="accent3"/>
              </a:buClr>
              <a:buFont typeface="Wingdings 2"/>
              <a:buChar char=""/>
              <a:defRPr/>
            </a:pPr>
            <a:r>
              <a:rPr lang="en-US" sz="2900" dirty="0" smtClean="0">
                <a:solidFill>
                  <a:srgbClr val="000066"/>
                </a:solidFill>
                <a:latin typeface="+mj-lt"/>
              </a:rPr>
              <a:t>Committed </a:t>
            </a:r>
            <a:r>
              <a:rPr lang="en-US" sz="2900" dirty="0">
                <a:solidFill>
                  <a:srgbClr val="000066"/>
                </a:solidFill>
                <a:latin typeface="+mj-lt"/>
              </a:rPr>
              <a:t>to continuing to </a:t>
            </a:r>
            <a:r>
              <a:rPr lang="en-US" sz="2900" dirty="0" smtClean="0">
                <a:solidFill>
                  <a:srgbClr val="000066"/>
                </a:solidFill>
                <a:latin typeface="+mj-lt"/>
              </a:rPr>
              <a:t>teach</a:t>
            </a:r>
            <a:r>
              <a:rPr lang="en-US" sz="2900" dirty="0">
                <a:solidFill>
                  <a:srgbClr val="000066"/>
                </a:solidFill>
                <a:latin typeface="+mj-lt"/>
              </a:rPr>
              <a:t> for at least the next three years. </a:t>
            </a:r>
            <a:endParaRPr lang="en-US" sz="2900" dirty="0" smtClean="0">
              <a:solidFill>
                <a:srgbClr val="000066"/>
              </a:solidFill>
              <a:latin typeface="+mj-lt"/>
            </a:endParaRPr>
          </a:p>
          <a:p>
            <a:pPr marL="0" indent="0" fontAlgn="auto">
              <a:lnSpc>
                <a:spcPct val="90000"/>
              </a:lnSpc>
              <a:spcAft>
                <a:spcPts val="0"/>
              </a:spcAft>
              <a:buClr>
                <a:schemeClr val="accent3"/>
              </a:buClr>
              <a:buNone/>
              <a:defRPr/>
            </a:pPr>
            <a:endParaRPr lang="en-US" sz="2900" dirty="0">
              <a:solidFill>
                <a:srgbClr val="000066"/>
              </a:solidFill>
              <a:latin typeface="+mj-lt"/>
            </a:endParaRPr>
          </a:p>
          <a:p>
            <a:pPr marL="0" lvl="0" indent="0">
              <a:lnSpc>
                <a:spcPct val="90000"/>
              </a:lnSpc>
              <a:buNone/>
              <a:defRPr/>
            </a:pPr>
            <a:r>
              <a:rPr lang="en-US" sz="2900" b="1" dirty="0" smtClean="0">
                <a:solidFill>
                  <a:srgbClr val="009999"/>
                </a:solidFill>
                <a:latin typeface="+mj-lt"/>
              </a:rPr>
              <a:t>3. Able </a:t>
            </a:r>
            <a:r>
              <a:rPr lang="en-US" sz="2900" b="1" dirty="0">
                <a:solidFill>
                  <a:srgbClr val="009999"/>
                </a:solidFill>
                <a:latin typeface="+mj-lt"/>
              </a:rPr>
              <a:t>and Available to Work Full-Time in a Non-Teaching Job    </a:t>
            </a:r>
            <a:endParaRPr lang="en-US" sz="2900" dirty="0" smtClean="0">
              <a:solidFill>
                <a:srgbClr val="009999"/>
              </a:solidFill>
              <a:latin typeface="+mj-lt"/>
            </a:endParaRPr>
          </a:p>
          <a:p>
            <a:pPr marL="274320" indent="-274320" fontAlgn="auto">
              <a:lnSpc>
                <a:spcPct val="90000"/>
              </a:lnSpc>
              <a:spcAft>
                <a:spcPts val="0"/>
              </a:spcAft>
              <a:buClr>
                <a:schemeClr val="accent3"/>
              </a:buClr>
              <a:buFont typeface="Wingdings 2"/>
              <a:buChar char=""/>
              <a:defRPr/>
            </a:pPr>
            <a:r>
              <a:rPr lang="en-US" sz="2900" dirty="0" smtClean="0">
                <a:solidFill>
                  <a:srgbClr val="002060"/>
                </a:solidFill>
                <a:latin typeface="+mj-lt"/>
              </a:rPr>
              <a:t>Have a legal right and necessary documents to work in the US in a non-teaching job</a:t>
            </a:r>
            <a:r>
              <a:rPr lang="en-US" sz="3200" dirty="0" smtClean="0">
                <a:solidFill>
                  <a:srgbClr val="002060"/>
                </a:solidFill>
                <a:latin typeface="+mj-lt"/>
              </a:rPr>
              <a:t>.</a:t>
            </a:r>
          </a:p>
          <a:p>
            <a:pPr>
              <a:lnSpc>
                <a:spcPct val="90000"/>
              </a:lnSpc>
              <a:defRPr/>
            </a:pPr>
            <a:r>
              <a:rPr lang="en-US" sz="2900" dirty="0">
                <a:solidFill>
                  <a:srgbClr val="000066"/>
                </a:solidFill>
                <a:latin typeface="+mj-lt"/>
              </a:rPr>
              <a:t>Available full-time during standard business hours for </a:t>
            </a:r>
            <a:r>
              <a:rPr lang="en-US" sz="2900" dirty="0" smtClean="0">
                <a:solidFill>
                  <a:srgbClr val="000066"/>
                </a:solidFill>
                <a:latin typeface="+mj-lt"/>
              </a:rPr>
              <a:t> the </a:t>
            </a:r>
            <a:r>
              <a:rPr lang="en-US" sz="2900" dirty="0">
                <a:solidFill>
                  <a:srgbClr val="000066"/>
                </a:solidFill>
                <a:latin typeface="+mj-lt"/>
              </a:rPr>
              <a:t>Fellowship period.</a:t>
            </a:r>
            <a:endParaRPr lang="en-US" sz="2900" dirty="0">
              <a:solidFill>
                <a:srgbClr val="002060"/>
              </a:solidFill>
              <a:latin typeface="+mj-lt"/>
            </a:endParaRPr>
          </a:p>
          <a:p>
            <a:pPr marL="274320" indent="-274320" fontAlgn="auto">
              <a:lnSpc>
                <a:spcPct val="90000"/>
              </a:lnSpc>
              <a:spcAft>
                <a:spcPts val="0"/>
              </a:spcAft>
              <a:buClr>
                <a:schemeClr val="accent3"/>
              </a:buClr>
              <a:buFont typeface="Wingdings 2"/>
              <a:buChar char=""/>
              <a:defRPr/>
            </a:pPr>
            <a:endParaRPr lang="en-US" sz="3200" dirty="0" smtClean="0">
              <a:solidFill>
                <a:srgbClr val="002060"/>
              </a:solidFill>
              <a:latin typeface="+mj-lt"/>
            </a:endParaRPr>
          </a:p>
          <a:p>
            <a:pPr marL="274320" indent="-274320" fontAlgn="auto">
              <a:spcAft>
                <a:spcPts val="0"/>
              </a:spcAft>
              <a:buClr>
                <a:schemeClr val="accent3"/>
              </a:buClr>
              <a:buFont typeface="Wingdings 2"/>
              <a:buChar char=""/>
              <a:defRPr/>
            </a:pPr>
            <a:endParaRPr lang="en-US" dirty="0" smtClean="0"/>
          </a:p>
        </p:txBody>
      </p:sp>
      <p:pic>
        <p:nvPicPr>
          <p:cNvPr id="10244" name="Picture 5"/>
          <p:cNvPicPr>
            <a:picLocks noChangeAspect="1" noChangeArrowheads="1"/>
          </p:cNvPicPr>
          <p:nvPr/>
        </p:nvPicPr>
        <p:blipFill>
          <a:blip r:embed="rId3" cstate="print"/>
          <a:srcRect/>
          <a:stretch>
            <a:fillRect/>
          </a:stretch>
        </p:blipFill>
        <p:spPr bwMode="auto">
          <a:xfrm>
            <a:off x="593725" y="1524000"/>
            <a:ext cx="8550275" cy="228600"/>
          </a:xfrm>
          <a:prstGeom prst="rect">
            <a:avLst/>
          </a:prstGeom>
          <a:noFill/>
          <a:ln w="9525" algn="in">
            <a:noFill/>
            <a:miter lim="800000"/>
            <a:headEnd/>
            <a:tailEnd/>
          </a:ln>
        </p:spPr>
      </p:pic>
      <p:pic>
        <p:nvPicPr>
          <p:cNvPr id="10245" name="Picture 3"/>
          <p:cNvPicPr>
            <a:picLocks noChangeAspect="1" noChangeArrowheads="1"/>
          </p:cNvPicPr>
          <p:nvPr/>
        </p:nvPicPr>
        <p:blipFill>
          <a:blip r:embed="rId4" cstate="print"/>
          <a:srcRect/>
          <a:stretch>
            <a:fillRect/>
          </a:stretch>
        </p:blipFill>
        <p:spPr bwMode="auto">
          <a:xfrm>
            <a:off x="0" y="1524000"/>
            <a:ext cx="533400" cy="228600"/>
          </a:xfrm>
          <a:prstGeom prst="rect">
            <a:avLst/>
          </a:prstGeom>
          <a:noFill/>
          <a:ln w="9525" algn="in">
            <a:noFill/>
            <a:miter lim="800000"/>
            <a:headEnd/>
            <a:tailEnd/>
          </a:ln>
        </p:spPr>
      </p:pic>
      <p:pic>
        <p:nvPicPr>
          <p:cNvPr id="13314" name="Picture 2" descr="\\Iismeserver\archived ops manual\2008\08. Marketing Communications\IISME Pictures\Stock Images\original images\African American Teacher with student.JPG"/>
          <p:cNvPicPr>
            <a:picLocks noChangeAspect="1" noChangeArrowheads="1"/>
          </p:cNvPicPr>
          <p:nvPr/>
        </p:nvPicPr>
        <p:blipFill>
          <a:blip r:embed="rId5" cstate="print"/>
          <a:srcRect/>
          <a:stretch>
            <a:fillRect/>
          </a:stretch>
        </p:blipFill>
        <p:spPr bwMode="auto">
          <a:xfrm>
            <a:off x="6248400" y="2057400"/>
            <a:ext cx="262890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itle 1"/>
          <p:cNvSpPr txBox="1">
            <a:spLocks/>
          </p:cNvSpPr>
          <p:nvPr/>
        </p:nvSpPr>
        <p:spPr bwMode="auto">
          <a:xfrm>
            <a:off x="266700" y="812800"/>
            <a:ext cx="8801100" cy="685800"/>
          </a:xfrm>
          <a:prstGeom prst="rect">
            <a:avLst/>
          </a:prstGeom>
          <a:noFill/>
          <a:ln w="9525">
            <a:noFill/>
            <a:miter lim="800000"/>
            <a:headEnd/>
            <a:tailEnd/>
          </a:ln>
        </p:spPr>
        <p:txBody>
          <a:bodyPr vert="horz" wrap="square" lIns="0" tIns="45720" rIns="0" bIns="0" numCol="1" anchor="b" anchorCtr="0" compatLnSpc="1">
            <a:prstTxWarp prst="textNoShape">
              <a:avLst/>
            </a:prstTxWarp>
            <a:noAutofit/>
          </a:bodyPr>
          <a:lst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fontAlgn="auto">
              <a:spcAft>
                <a:spcPts val="0"/>
              </a:spcAft>
              <a:defRPr/>
            </a:pPr>
            <a:r>
              <a:rPr lang="en-US" sz="3600" b="1" dirty="0" smtClean="0">
                <a:solidFill>
                  <a:srgbClr val="002060"/>
                </a:solidFill>
                <a:latin typeface="Calibri" pitchFamily="34" charset="0"/>
                <a:cs typeface="Calibri" pitchFamily="34" charset="0"/>
              </a:rPr>
              <a:t>What is required to be an               Fellow?</a:t>
            </a:r>
            <a:endParaRPr lang="en-US" sz="3600" b="1" dirty="0">
              <a:latin typeface="Calibri" pitchFamily="34" charset="0"/>
              <a:cs typeface="Calibri"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609600"/>
            <a:ext cx="1219200" cy="784758"/>
          </a:xfrm>
          <a:prstGeom prst="rect">
            <a:avLst/>
          </a:prstGeom>
        </p:spPr>
      </p:pic>
    </p:spTree>
    <p:extLst>
      <p:ext uri="{BB962C8B-B14F-4D97-AF65-F5344CB8AC3E}">
        <p14:creationId xmlns:p14="http://schemas.microsoft.com/office/powerpoint/2010/main" val="1393544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Scale>
                                      <p:cBhvr>
                                        <p:cTn id="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
                                        </p:tgtEl>
                                        <p:attrNameLst>
                                          <p:attrName>ppt_x</p:attrName>
                                          <p:attrName>ppt_y</p:attrName>
                                        </p:attrNameLst>
                                      </p:cBhvr>
                                    </p:animMotion>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4339">
                                            <p:txEl>
                                              <p:pRg st="0" end="0"/>
                                            </p:txEl>
                                          </p:spTgt>
                                        </p:tgtEl>
                                        <p:attrNameLst>
                                          <p:attrName>style.visibility</p:attrName>
                                        </p:attrNameLst>
                                      </p:cBhvr>
                                      <p:to>
                                        <p:strVal val="visible"/>
                                      </p:to>
                                    </p:set>
                                    <p:animScale>
                                      <p:cBhvr>
                                        <p:cTn id="14" dur="1000" decel="50000" fill="hold">
                                          <p:stCondLst>
                                            <p:cond delay="0"/>
                                          </p:stCondLst>
                                        </p:cTn>
                                        <p:tgtEl>
                                          <p:spTgt spid="1433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4339">
                                            <p:txEl>
                                              <p:pRg st="0" end="0"/>
                                            </p:txEl>
                                          </p:spTgt>
                                        </p:tgtEl>
                                        <p:attrNameLst>
                                          <p:attrName>ppt_x</p:attrName>
                                          <p:attrName>ppt_y</p:attrName>
                                        </p:attrNameLst>
                                      </p:cBhvr>
                                    </p:animMotion>
                                    <p:animEffect transition="in" filter="fade">
                                      <p:cBhvr>
                                        <p:cTn id="16" dur="1000"/>
                                        <p:tgtEl>
                                          <p:spTgt spid="14339">
                                            <p:txEl>
                                              <p:pRg st="0" end="0"/>
                                            </p:txEl>
                                          </p:spTgt>
                                        </p:tgtEl>
                                      </p:cBhvr>
                                    </p:animEffect>
                                  </p:childTnLst>
                                </p:cTn>
                              </p:par>
                              <p:par>
                                <p:cTn id="17" presetID="52" presetClass="entr" presetSubtype="0" fill="hold" grpId="0" nodeType="withEffect">
                                  <p:stCondLst>
                                    <p:cond delay="0"/>
                                  </p:stCondLst>
                                  <p:childTnLst>
                                    <p:set>
                                      <p:cBhvr>
                                        <p:cTn id="18" dur="1" fill="hold">
                                          <p:stCondLst>
                                            <p:cond delay="0"/>
                                          </p:stCondLst>
                                        </p:cTn>
                                        <p:tgtEl>
                                          <p:spTgt spid="14339">
                                            <p:txEl>
                                              <p:pRg st="1" end="1"/>
                                            </p:txEl>
                                          </p:spTgt>
                                        </p:tgtEl>
                                        <p:attrNameLst>
                                          <p:attrName>style.visibility</p:attrName>
                                        </p:attrNameLst>
                                      </p:cBhvr>
                                      <p:to>
                                        <p:strVal val="visible"/>
                                      </p:to>
                                    </p:set>
                                    <p:animScale>
                                      <p:cBhvr>
                                        <p:cTn id="19" dur="1000" decel="50000" fill="hold">
                                          <p:stCondLst>
                                            <p:cond delay="0"/>
                                          </p:stCondLst>
                                        </p:cTn>
                                        <p:tgtEl>
                                          <p:spTgt spid="1433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4339">
                                            <p:txEl>
                                              <p:pRg st="1" end="1"/>
                                            </p:txEl>
                                          </p:spTgt>
                                        </p:tgtEl>
                                        <p:attrNameLst>
                                          <p:attrName>ppt_x</p:attrName>
                                          <p:attrName>ppt_y</p:attrName>
                                        </p:attrNameLst>
                                      </p:cBhvr>
                                    </p:animMotion>
                                    <p:animEffect transition="in" filter="fade">
                                      <p:cBhvr>
                                        <p:cTn id="21" dur="1000"/>
                                        <p:tgtEl>
                                          <p:spTgt spid="14339">
                                            <p:txEl>
                                              <p:pRg st="1" end="1"/>
                                            </p:txEl>
                                          </p:spTgt>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14339">
                                            <p:txEl>
                                              <p:pRg st="2" end="2"/>
                                            </p:txEl>
                                          </p:spTgt>
                                        </p:tgtEl>
                                        <p:attrNameLst>
                                          <p:attrName>style.visibility</p:attrName>
                                        </p:attrNameLst>
                                      </p:cBhvr>
                                      <p:to>
                                        <p:strVal val="visible"/>
                                      </p:to>
                                    </p:set>
                                    <p:animScale>
                                      <p:cBhvr>
                                        <p:cTn id="24" dur="1000" decel="50000" fill="hold">
                                          <p:stCondLst>
                                            <p:cond delay="0"/>
                                          </p:stCondLst>
                                        </p:cTn>
                                        <p:tgtEl>
                                          <p:spTgt spid="14339">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4339">
                                            <p:txEl>
                                              <p:pRg st="2" end="2"/>
                                            </p:txEl>
                                          </p:spTgt>
                                        </p:tgtEl>
                                        <p:attrNameLst>
                                          <p:attrName>ppt_x</p:attrName>
                                          <p:attrName>ppt_y</p:attrName>
                                        </p:attrNameLst>
                                      </p:cBhvr>
                                    </p:animMotion>
                                    <p:animEffect transition="in" filter="fade">
                                      <p:cBhvr>
                                        <p:cTn id="26" dur="1000"/>
                                        <p:tgtEl>
                                          <p:spTgt spid="14339">
                                            <p:txEl>
                                              <p:pRg st="2" end="2"/>
                                            </p:txEl>
                                          </p:spTgt>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14339">
                                            <p:txEl>
                                              <p:pRg st="3" end="3"/>
                                            </p:txEl>
                                          </p:spTgt>
                                        </p:tgtEl>
                                        <p:attrNameLst>
                                          <p:attrName>style.visibility</p:attrName>
                                        </p:attrNameLst>
                                      </p:cBhvr>
                                      <p:to>
                                        <p:strVal val="visible"/>
                                      </p:to>
                                    </p:set>
                                    <p:animScale>
                                      <p:cBhvr>
                                        <p:cTn id="29" dur="1000" decel="50000" fill="hold">
                                          <p:stCondLst>
                                            <p:cond delay="0"/>
                                          </p:stCondLst>
                                        </p:cTn>
                                        <p:tgtEl>
                                          <p:spTgt spid="14339">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4339">
                                            <p:txEl>
                                              <p:pRg st="3" end="3"/>
                                            </p:txEl>
                                          </p:spTgt>
                                        </p:tgtEl>
                                        <p:attrNameLst>
                                          <p:attrName>ppt_x</p:attrName>
                                          <p:attrName>ppt_y</p:attrName>
                                        </p:attrNameLst>
                                      </p:cBhvr>
                                    </p:animMotion>
                                    <p:animEffect transition="in" filter="fade">
                                      <p:cBhvr>
                                        <p:cTn id="31" dur="1000"/>
                                        <p:tgtEl>
                                          <p:spTgt spid="14339">
                                            <p:txEl>
                                              <p:pRg st="3" end="3"/>
                                            </p:txEl>
                                          </p:spTgt>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14339">
                                            <p:txEl>
                                              <p:pRg st="4" end="4"/>
                                            </p:txEl>
                                          </p:spTgt>
                                        </p:tgtEl>
                                        <p:attrNameLst>
                                          <p:attrName>style.visibility</p:attrName>
                                        </p:attrNameLst>
                                      </p:cBhvr>
                                      <p:to>
                                        <p:strVal val="visible"/>
                                      </p:to>
                                    </p:set>
                                    <p:animScale>
                                      <p:cBhvr>
                                        <p:cTn id="34" dur="1000" decel="50000" fill="hold">
                                          <p:stCondLst>
                                            <p:cond delay="0"/>
                                          </p:stCondLst>
                                        </p:cTn>
                                        <p:tgtEl>
                                          <p:spTgt spid="14339">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4339">
                                            <p:txEl>
                                              <p:pRg st="4" end="4"/>
                                            </p:txEl>
                                          </p:spTgt>
                                        </p:tgtEl>
                                        <p:attrNameLst>
                                          <p:attrName>ppt_x</p:attrName>
                                          <p:attrName>ppt_y</p:attrName>
                                        </p:attrNameLst>
                                      </p:cBhvr>
                                    </p:animMotion>
                                    <p:animEffect transition="in" filter="fade">
                                      <p:cBhvr>
                                        <p:cTn id="36" dur="1000"/>
                                        <p:tgtEl>
                                          <p:spTgt spid="14339">
                                            <p:txEl>
                                              <p:pRg st="4" end="4"/>
                                            </p:txEl>
                                          </p:spTgt>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14339">
                                            <p:txEl>
                                              <p:pRg st="5" end="5"/>
                                            </p:txEl>
                                          </p:spTgt>
                                        </p:tgtEl>
                                        <p:attrNameLst>
                                          <p:attrName>style.visibility</p:attrName>
                                        </p:attrNameLst>
                                      </p:cBhvr>
                                      <p:to>
                                        <p:strVal val="visible"/>
                                      </p:to>
                                    </p:set>
                                    <p:animScale>
                                      <p:cBhvr>
                                        <p:cTn id="39" dur="1000" decel="50000" fill="hold">
                                          <p:stCondLst>
                                            <p:cond delay="0"/>
                                          </p:stCondLst>
                                        </p:cTn>
                                        <p:tgtEl>
                                          <p:spTgt spid="14339">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4339">
                                            <p:txEl>
                                              <p:pRg st="5" end="5"/>
                                            </p:txEl>
                                          </p:spTgt>
                                        </p:tgtEl>
                                        <p:attrNameLst>
                                          <p:attrName>ppt_x</p:attrName>
                                          <p:attrName>ppt_y</p:attrName>
                                        </p:attrNameLst>
                                      </p:cBhvr>
                                    </p:animMotion>
                                    <p:animEffect transition="in" filter="fade">
                                      <p:cBhvr>
                                        <p:cTn id="41" dur="1000"/>
                                        <p:tgtEl>
                                          <p:spTgt spid="14339">
                                            <p:txEl>
                                              <p:pRg st="5" end="5"/>
                                            </p:txEl>
                                          </p:spTgt>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14339">
                                            <p:txEl>
                                              <p:pRg st="7" end="7"/>
                                            </p:txEl>
                                          </p:spTgt>
                                        </p:tgtEl>
                                        <p:attrNameLst>
                                          <p:attrName>style.visibility</p:attrName>
                                        </p:attrNameLst>
                                      </p:cBhvr>
                                      <p:to>
                                        <p:strVal val="visible"/>
                                      </p:to>
                                    </p:set>
                                    <p:animScale>
                                      <p:cBhvr>
                                        <p:cTn id="44" dur="1000" decel="50000" fill="hold">
                                          <p:stCondLst>
                                            <p:cond delay="0"/>
                                          </p:stCondLst>
                                        </p:cTn>
                                        <p:tgtEl>
                                          <p:spTgt spid="14339">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4339">
                                            <p:txEl>
                                              <p:pRg st="7" end="7"/>
                                            </p:txEl>
                                          </p:spTgt>
                                        </p:tgtEl>
                                        <p:attrNameLst>
                                          <p:attrName>ppt_x</p:attrName>
                                          <p:attrName>ppt_y</p:attrName>
                                        </p:attrNameLst>
                                      </p:cBhvr>
                                    </p:animMotion>
                                    <p:animEffect transition="in" filter="fade">
                                      <p:cBhvr>
                                        <p:cTn id="46" dur="1000"/>
                                        <p:tgtEl>
                                          <p:spTgt spid="14339">
                                            <p:txEl>
                                              <p:pRg st="7" end="7"/>
                                            </p:txEl>
                                          </p:spTgt>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14339">
                                            <p:txEl>
                                              <p:pRg st="8" end="8"/>
                                            </p:txEl>
                                          </p:spTgt>
                                        </p:tgtEl>
                                        <p:attrNameLst>
                                          <p:attrName>style.visibility</p:attrName>
                                        </p:attrNameLst>
                                      </p:cBhvr>
                                      <p:to>
                                        <p:strVal val="visible"/>
                                      </p:to>
                                    </p:set>
                                    <p:animScale>
                                      <p:cBhvr>
                                        <p:cTn id="49" dur="1000" decel="50000" fill="hold">
                                          <p:stCondLst>
                                            <p:cond delay="0"/>
                                          </p:stCondLst>
                                        </p:cTn>
                                        <p:tgtEl>
                                          <p:spTgt spid="14339">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4339">
                                            <p:txEl>
                                              <p:pRg st="8" end="8"/>
                                            </p:txEl>
                                          </p:spTgt>
                                        </p:tgtEl>
                                        <p:attrNameLst>
                                          <p:attrName>ppt_x</p:attrName>
                                          <p:attrName>ppt_y</p:attrName>
                                        </p:attrNameLst>
                                      </p:cBhvr>
                                    </p:animMotion>
                                    <p:animEffect transition="in" filter="fade">
                                      <p:cBhvr>
                                        <p:cTn id="51" dur="1000"/>
                                        <p:tgtEl>
                                          <p:spTgt spid="14339">
                                            <p:txEl>
                                              <p:pRg st="8" end="8"/>
                                            </p:txEl>
                                          </p:spTgt>
                                        </p:tgtEl>
                                      </p:cBhvr>
                                    </p:animEffect>
                                  </p:childTnLst>
                                </p:cTn>
                              </p:par>
                              <p:par>
                                <p:cTn id="52" presetID="52" presetClass="entr" presetSubtype="0" fill="hold" grpId="0" nodeType="withEffect">
                                  <p:stCondLst>
                                    <p:cond delay="0"/>
                                  </p:stCondLst>
                                  <p:childTnLst>
                                    <p:set>
                                      <p:cBhvr>
                                        <p:cTn id="53" dur="1" fill="hold">
                                          <p:stCondLst>
                                            <p:cond delay="0"/>
                                          </p:stCondLst>
                                        </p:cTn>
                                        <p:tgtEl>
                                          <p:spTgt spid="14339">
                                            <p:txEl>
                                              <p:pRg st="9" end="9"/>
                                            </p:txEl>
                                          </p:spTgt>
                                        </p:tgtEl>
                                        <p:attrNameLst>
                                          <p:attrName>style.visibility</p:attrName>
                                        </p:attrNameLst>
                                      </p:cBhvr>
                                      <p:to>
                                        <p:strVal val="visible"/>
                                      </p:to>
                                    </p:set>
                                    <p:animScale>
                                      <p:cBhvr>
                                        <p:cTn id="54" dur="1000" decel="50000" fill="hold">
                                          <p:stCondLst>
                                            <p:cond delay="0"/>
                                          </p:stCondLst>
                                        </p:cTn>
                                        <p:tgtEl>
                                          <p:spTgt spid="14339">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14339">
                                            <p:txEl>
                                              <p:pRg st="9" end="9"/>
                                            </p:txEl>
                                          </p:spTgt>
                                        </p:tgtEl>
                                        <p:attrNameLst>
                                          <p:attrName>ppt_x</p:attrName>
                                          <p:attrName>ppt_y</p:attrName>
                                        </p:attrNameLst>
                                      </p:cBhvr>
                                    </p:animMotion>
                                    <p:animEffect transition="in" filter="fade">
                                      <p:cBhvr>
                                        <p:cTn id="56" dur="1000"/>
                                        <p:tgtEl>
                                          <p:spTgt spid="14339">
                                            <p:txEl>
                                              <p:pRg st="9" end="9"/>
                                            </p:txEl>
                                          </p:spTgt>
                                        </p:tgtEl>
                                      </p:cBhvr>
                                    </p:animEffect>
                                  </p:childTnLst>
                                </p:cTn>
                              </p:par>
                              <p:par>
                                <p:cTn id="57" presetID="52" presetClass="entr" presetSubtype="0" fill="hold" grpId="0" nodeType="withEffect">
                                  <p:stCondLst>
                                    <p:cond delay="0"/>
                                  </p:stCondLst>
                                  <p:childTnLst>
                                    <p:set>
                                      <p:cBhvr>
                                        <p:cTn id="58" dur="1" fill="hold">
                                          <p:stCondLst>
                                            <p:cond delay="0"/>
                                          </p:stCondLst>
                                        </p:cTn>
                                        <p:tgtEl>
                                          <p:spTgt spid="14339">
                                            <p:txEl>
                                              <p:pRg st="10" end="10"/>
                                            </p:txEl>
                                          </p:spTgt>
                                        </p:tgtEl>
                                        <p:attrNameLst>
                                          <p:attrName>style.visibility</p:attrName>
                                        </p:attrNameLst>
                                      </p:cBhvr>
                                      <p:to>
                                        <p:strVal val="visible"/>
                                      </p:to>
                                    </p:set>
                                    <p:animScale>
                                      <p:cBhvr>
                                        <p:cTn id="59" dur="1000" decel="50000" fill="hold">
                                          <p:stCondLst>
                                            <p:cond delay="0"/>
                                          </p:stCondLst>
                                        </p:cTn>
                                        <p:tgtEl>
                                          <p:spTgt spid="14339">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4339">
                                            <p:txEl>
                                              <p:pRg st="10" end="10"/>
                                            </p:txEl>
                                          </p:spTgt>
                                        </p:tgtEl>
                                        <p:attrNameLst>
                                          <p:attrName>ppt_x</p:attrName>
                                          <p:attrName>ppt_y</p:attrName>
                                        </p:attrNameLst>
                                      </p:cBhvr>
                                    </p:animMotion>
                                    <p:animEffect transition="in" filter="fade">
                                      <p:cBhvr>
                                        <p:cTn id="61" dur="1000"/>
                                        <p:tgtEl>
                                          <p:spTgt spid="14339">
                                            <p:txEl>
                                              <p:pRg st="10" end="10"/>
                                            </p:txEl>
                                          </p:spTgt>
                                        </p:tgtEl>
                                      </p:cBhvr>
                                    </p:animEffect>
                                  </p:childTnLst>
                                </p:cTn>
                              </p:par>
                              <p:par>
                                <p:cTn id="62" presetID="52" presetClass="entr" presetSubtype="0" fill="hold" grpId="0" nodeType="withEffect">
                                  <p:stCondLst>
                                    <p:cond delay="0"/>
                                  </p:stCondLst>
                                  <p:childTnLst>
                                    <p:set>
                                      <p:cBhvr>
                                        <p:cTn id="63" dur="1" fill="hold">
                                          <p:stCondLst>
                                            <p:cond delay="0"/>
                                          </p:stCondLst>
                                        </p:cTn>
                                        <p:tgtEl>
                                          <p:spTgt spid="14339">
                                            <p:txEl>
                                              <p:pRg st="12" end="12"/>
                                            </p:txEl>
                                          </p:spTgt>
                                        </p:tgtEl>
                                        <p:attrNameLst>
                                          <p:attrName>style.visibility</p:attrName>
                                        </p:attrNameLst>
                                      </p:cBhvr>
                                      <p:to>
                                        <p:strVal val="visible"/>
                                      </p:to>
                                    </p:set>
                                    <p:animScale>
                                      <p:cBhvr>
                                        <p:cTn id="64" dur="1000" decel="50000" fill="hold">
                                          <p:stCondLst>
                                            <p:cond delay="0"/>
                                          </p:stCondLst>
                                        </p:cTn>
                                        <p:tgtEl>
                                          <p:spTgt spid="14339">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14339">
                                            <p:txEl>
                                              <p:pRg st="12" end="12"/>
                                            </p:txEl>
                                          </p:spTgt>
                                        </p:tgtEl>
                                        <p:attrNameLst>
                                          <p:attrName>ppt_x</p:attrName>
                                          <p:attrName>ppt_y</p:attrName>
                                        </p:attrNameLst>
                                      </p:cBhvr>
                                    </p:animMotion>
                                    <p:animEffect transition="in" filter="fade">
                                      <p:cBhvr>
                                        <p:cTn id="66" dur="1000"/>
                                        <p:tgtEl>
                                          <p:spTgt spid="14339">
                                            <p:txEl>
                                              <p:pRg st="12" end="12"/>
                                            </p:txEl>
                                          </p:spTgt>
                                        </p:tgtEl>
                                      </p:cBhvr>
                                    </p:animEffect>
                                  </p:childTnLst>
                                </p:cTn>
                              </p:par>
                              <p:par>
                                <p:cTn id="67" presetID="52" presetClass="entr" presetSubtype="0" fill="hold" grpId="0" nodeType="withEffect">
                                  <p:stCondLst>
                                    <p:cond delay="0"/>
                                  </p:stCondLst>
                                  <p:childTnLst>
                                    <p:set>
                                      <p:cBhvr>
                                        <p:cTn id="68" dur="1" fill="hold">
                                          <p:stCondLst>
                                            <p:cond delay="0"/>
                                          </p:stCondLst>
                                        </p:cTn>
                                        <p:tgtEl>
                                          <p:spTgt spid="14339">
                                            <p:txEl>
                                              <p:pRg st="13" end="13"/>
                                            </p:txEl>
                                          </p:spTgt>
                                        </p:tgtEl>
                                        <p:attrNameLst>
                                          <p:attrName>style.visibility</p:attrName>
                                        </p:attrNameLst>
                                      </p:cBhvr>
                                      <p:to>
                                        <p:strVal val="visible"/>
                                      </p:to>
                                    </p:set>
                                    <p:animScale>
                                      <p:cBhvr>
                                        <p:cTn id="69" dur="1000" decel="50000" fill="hold">
                                          <p:stCondLst>
                                            <p:cond delay="0"/>
                                          </p:stCondLst>
                                        </p:cTn>
                                        <p:tgtEl>
                                          <p:spTgt spid="14339">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14339">
                                            <p:txEl>
                                              <p:pRg st="13" end="13"/>
                                            </p:txEl>
                                          </p:spTgt>
                                        </p:tgtEl>
                                        <p:attrNameLst>
                                          <p:attrName>ppt_x</p:attrName>
                                          <p:attrName>ppt_y</p:attrName>
                                        </p:attrNameLst>
                                      </p:cBhvr>
                                    </p:animMotion>
                                    <p:animEffect transition="in" filter="fade">
                                      <p:cBhvr>
                                        <p:cTn id="71" dur="1000"/>
                                        <p:tgtEl>
                                          <p:spTgt spid="14339">
                                            <p:txEl>
                                              <p:pRg st="13" end="13"/>
                                            </p:txEl>
                                          </p:spTgt>
                                        </p:tgtEl>
                                      </p:cBhvr>
                                    </p:animEffect>
                                  </p:childTnLst>
                                </p:cTn>
                              </p:par>
                              <p:par>
                                <p:cTn id="72" presetID="52" presetClass="entr" presetSubtype="0" fill="hold" grpId="0" nodeType="withEffect">
                                  <p:stCondLst>
                                    <p:cond delay="0"/>
                                  </p:stCondLst>
                                  <p:childTnLst>
                                    <p:set>
                                      <p:cBhvr>
                                        <p:cTn id="73" dur="1" fill="hold">
                                          <p:stCondLst>
                                            <p:cond delay="0"/>
                                          </p:stCondLst>
                                        </p:cTn>
                                        <p:tgtEl>
                                          <p:spTgt spid="14339">
                                            <p:txEl>
                                              <p:pRg st="14" end="14"/>
                                            </p:txEl>
                                          </p:spTgt>
                                        </p:tgtEl>
                                        <p:attrNameLst>
                                          <p:attrName>style.visibility</p:attrName>
                                        </p:attrNameLst>
                                      </p:cBhvr>
                                      <p:to>
                                        <p:strVal val="visible"/>
                                      </p:to>
                                    </p:set>
                                    <p:animScale>
                                      <p:cBhvr>
                                        <p:cTn id="74" dur="1000" decel="50000" fill="hold">
                                          <p:stCondLst>
                                            <p:cond delay="0"/>
                                          </p:stCondLst>
                                        </p:cTn>
                                        <p:tgtEl>
                                          <p:spTgt spid="14339">
                                            <p:txEl>
                                              <p:pRg st="14" end="1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14339">
                                            <p:txEl>
                                              <p:pRg st="14" end="14"/>
                                            </p:txEl>
                                          </p:spTgt>
                                        </p:tgtEl>
                                        <p:attrNameLst>
                                          <p:attrName>ppt_x</p:attrName>
                                          <p:attrName>ppt_y</p:attrName>
                                        </p:attrNameLst>
                                      </p:cBhvr>
                                    </p:animMotion>
                                    <p:animEffect transition="in" filter="fade">
                                      <p:cBhvr>
                                        <p:cTn id="76" dur="1000"/>
                                        <p:tgtEl>
                                          <p:spTgt spid="14339">
                                            <p:txEl>
                                              <p:pRg st="14" end="14"/>
                                            </p:txEl>
                                          </p:spTgt>
                                        </p:tgtEl>
                                      </p:cBhvr>
                                    </p:animEffect>
                                  </p:childTnLst>
                                </p:cTn>
                              </p:par>
                              <p:par>
                                <p:cTn id="77" presetID="52" presetClass="entr" presetSubtype="0" fill="hold" nodeType="withEffect">
                                  <p:stCondLst>
                                    <p:cond delay="0"/>
                                  </p:stCondLst>
                                  <p:childTnLst>
                                    <p:set>
                                      <p:cBhvr>
                                        <p:cTn id="78" dur="1" fill="hold">
                                          <p:stCondLst>
                                            <p:cond delay="0"/>
                                          </p:stCondLst>
                                        </p:cTn>
                                        <p:tgtEl>
                                          <p:spTgt spid="13314"/>
                                        </p:tgtEl>
                                        <p:attrNameLst>
                                          <p:attrName>style.visibility</p:attrName>
                                        </p:attrNameLst>
                                      </p:cBhvr>
                                      <p:to>
                                        <p:strVal val="visible"/>
                                      </p:to>
                                    </p:set>
                                    <p:animScale>
                                      <p:cBhvr>
                                        <p:cTn id="79" dur="1000" decel="50000" fill="hold">
                                          <p:stCondLst>
                                            <p:cond delay="0"/>
                                          </p:stCondLst>
                                        </p:cTn>
                                        <p:tgtEl>
                                          <p:spTgt spid="133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3314"/>
                                        </p:tgtEl>
                                        <p:attrNameLst>
                                          <p:attrName>ppt_x</p:attrName>
                                          <p:attrName>ppt_y</p:attrName>
                                        </p:attrNameLst>
                                      </p:cBhvr>
                                    </p:animMotion>
                                    <p:animEffect transition="in" filter="fade">
                                      <p:cBhvr>
                                        <p:cTn id="81"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allAtOnce"/>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04850"/>
            <a:ext cx="8229600" cy="819150"/>
          </a:xfrm>
        </p:spPr>
        <p:txBody>
          <a:bodyPr/>
          <a:lstStyle/>
          <a:p>
            <a:pPr algn="ctr"/>
            <a:r>
              <a:rPr lang="en-US" b="1" dirty="0" smtClean="0">
                <a:solidFill>
                  <a:srgbClr val="002060"/>
                </a:solidFill>
              </a:rPr>
              <a:t>What is the timeframe?</a:t>
            </a:r>
            <a:endParaRPr lang="en-US" b="1" dirty="0" smtClean="0"/>
          </a:p>
        </p:txBody>
      </p:sp>
      <p:sp>
        <p:nvSpPr>
          <p:cNvPr id="3" name="Content Placeholder 2"/>
          <p:cNvSpPr>
            <a:spLocks noGrp="1"/>
          </p:cNvSpPr>
          <p:nvPr>
            <p:ph idx="1"/>
          </p:nvPr>
        </p:nvSpPr>
        <p:spPr>
          <a:xfrm>
            <a:off x="381000" y="1828800"/>
            <a:ext cx="8153400" cy="5029200"/>
          </a:xfrm>
        </p:spPr>
        <p:txBody>
          <a:bodyPr>
            <a:normAutofit fontScale="70000" lnSpcReduction="20000"/>
          </a:bodyPr>
          <a:lstStyle/>
          <a:p>
            <a:pPr marL="27432" indent="0">
              <a:buNone/>
            </a:pPr>
            <a:r>
              <a:rPr lang="en-US" sz="3400" b="1" dirty="0">
                <a:solidFill>
                  <a:srgbClr val="009999"/>
                </a:solidFill>
                <a:latin typeface="+mj-lt"/>
              </a:rPr>
              <a:t>Application Process</a:t>
            </a:r>
          </a:p>
          <a:p>
            <a:pPr marL="0" indent="0">
              <a:buNone/>
            </a:pPr>
            <a:r>
              <a:rPr lang="en-US" sz="2800" b="1" dirty="0" smtClean="0">
                <a:solidFill>
                  <a:srgbClr val="002060"/>
                </a:solidFill>
                <a:latin typeface="+mj-lt"/>
              </a:rPr>
              <a:t>December-March</a:t>
            </a:r>
            <a:r>
              <a:rPr lang="en-US" sz="2800" dirty="0" smtClean="0">
                <a:solidFill>
                  <a:srgbClr val="002060"/>
                </a:solidFill>
                <a:latin typeface="+mj-lt"/>
              </a:rPr>
              <a:t>: Complete </a:t>
            </a:r>
            <a:r>
              <a:rPr lang="en-US" sz="2800" dirty="0">
                <a:solidFill>
                  <a:srgbClr val="002060"/>
                </a:solidFill>
                <a:latin typeface="+mj-lt"/>
              </a:rPr>
              <a:t>application</a:t>
            </a:r>
          </a:p>
          <a:p>
            <a:pPr marL="0" indent="0">
              <a:buNone/>
            </a:pPr>
            <a:r>
              <a:rPr lang="en-US" sz="2800" b="1" dirty="0" smtClean="0">
                <a:solidFill>
                  <a:srgbClr val="002060"/>
                </a:solidFill>
                <a:latin typeface="+mj-lt"/>
              </a:rPr>
              <a:t>March-May</a:t>
            </a:r>
            <a:r>
              <a:rPr lang="en-US" sz="2800" dirty="0" smtClean="0">
                <a:solidFill>
                  <a:srgbClr val="002060"/>
                </a:solidFill>
                <a:latin typeface="+mj-lt"/>
              </a:rPr>
              <a:t>: Express </a:t>
            </a:r>
            <a:r>
              <a:rPr lang="en-US" sz="2800" dirty="0">
                <a:solidFill>
                  <a:srgbClr val="002060"/>
                </a:solidFill>
                <a:latin typeface="+mj-lt"/>
              </a:rPr>
              <a:t>interest in Fellowship projects</a:t>
            </a:r>
          </a:p>
          <a:p>
            <a:pPr marL="0" indent="0">
              <a:buNone/>
            </a:pPr>
            <a:r>
              <a:rPr lang="en-US" sz="2800" b="1" dirty="0" smtClean="0">
                <a:solidFill>
                  <a:srgbClr val="002060"/>
                </a:solidFill>
                <a:latin typeface="+mj-lt"/>
              </a:rPr>
              <a:t>April-May</a:t>
            </a:r>
            <a:r>
              <a:rPr lang="en-US" sz="2800" dirty="0" smtClean="0">
                <a:solidFill>
                  <a:srgbClr val="002060"/>
                </a:solidFill>
                <a:latin typeface="+mj-lt"/>
              </a:rPr>
              <a:t>: Interview </a:t>
            </a:r>
            <a:r>
              <a:rPr lang="en-US" sz="2800" dirty="0">
                <a:solidFill>
                  <a:srgbClr val="002060"/>
                </a:solidFill>
                <a:latin typeface="+mj-lt"/>
              </a:rPr>
              <a:t>for </a:t>
            </a:r>
            <a:r>
              <a:rPr lang="en-US" sz="2800" dirty="0" smtClean="0">
                <a:solidFill>
                  <a:srgbClr val="002060"/>
                </a:solidFill>
                <a:latin typeface="+mj-lt"/>
              </a:rPr>
              <a:t>placements</a:t>
            </a:r>
          </a:p>
          <a:p>
            <a:pPr marL="0" indent="0">
              <a:buNone/>
            </a:pPr>
            <a:endParaRPr lang="en-US" sz="1300" dirty="0" smtClean="0">
              <a:solidFill>
                <a:srgbClr val="002060"/>
              </a:solidFill>
              <a:latin typeface="+mj-lt"/>
            </a:endParaRPr>
          </a:p>
          <a:p>
            <a:pPr marL="27432" indent="0">
              <a:buNone/>
            </a:pPr>
            <a:r>
              <a:rPr lang="en-US" sz="3400" b="1" dirty="0" smtClean="0">
                <a:solidFill>
                  <a:srgbClr val="009999"/>
                </a:solidFill>
                <a:latin typeface="+mj-lt"/>
              </a:rPr>
              <a:t>Fellowship </a:t>
            </a:r>
          </a:p>
          <a:p>
            <a:pPr marL="0" indent="0">
              <a:buNone/>
            </a:pPr>
            <a:r>
              <a:rPr lang="en-US" sz="2800" b="1" dirty="0" smtClean="0">
                <a:solidFill>
                  <a:srgbClr val="002060"/>
                </a:solidFill>
                <a:latin typeface="+mj-lt"/>
              </a:rPr>
              <a:t>June-August (June 17-Aug 9)</a:t>
            </a:r>
            <a:endParaRPr lang="en-US" sz="2800" dirty="0">
              <a:solidFill>
                <a:srgbClr val="002060"/>
              </a:solidFill>
              <a:latin typeface="+mj-lt"/>
            </a:endParaRPr>
          </a:p>
          <a:p>
            <a:r>
              <a:rPr lang="en-US" sz="2800" dirty="0">
                <a:solidFill>
                  <a:srgbClr val="002060"/>
                </a:solidFill>
                <a:latin typeface="+mj-lt"/>
              </a:rPr>
              <a:t>Complete an eight-week Fellowship, working 8 hours per day, 40 hours per week during standard business </a:t>
            </a:r>
            <a:r>
              <a:rPr lang="en-US" sz="2800" dirty="0" smtClean="0">
                <a:solidFill>
                  <a:srgbClr val="002060"/>
                </a:solidFill>
                <a:latin typeface="+mj-lt"/>
              </a:rPr>
              <a:t>hours on Host project.</a:t>
            </a:r>
            <a:endParaRPr lang="en-US" sz="3600" dirty="0">
              <a:solidFill>
                <a:srgbClr val="002060"/>
              </a:solidFill>
              <a:latin typeface="+mj-lt"/>
            </a:endParaRPr>
          </a:p>
          <a:p>
            <a:r>
              <a:rPr lang="en-US" sz="2800" dirty="0">
                <a:solidFill>
                  <a:srgbClr val="002060"/>
                </a:solidFill>
                <a:latin typeface="+mj-lt"/>
              </a:rPr>
              <a:t>Attend all of the following mandatory meetings (as part of the above hours): IISME Orientation, Midsummer, End-of-Summer Celebration, one-on-one </a:t>
            </a:r>
            <a:r>
              <a:rPr lang="en-US" sz="2800" dirty="0" smtClean="0">
                <a:solidFill>
                  <a:srgbClr val="002060"/>
                </a:solidFill>
                <a:latin typeface="+mj-lt"/>
              </a:rPr>
              <a:t>IISME Coach </a:t>
            </a:r>
            <a:r>
              <a:rPr lang="en-US" sz="2800" dirty="0">
                <a:solidFill>
                  <a:srgbClr val="002060"/>
                </a:solidFill>
                <a:latin typeface="+mj-lt"/>
              </a:rPr>
              <a:t>sessions, and </a:t>
            </a:r>
            <a:r>
              <a:rPr lang="en-US" sz="2800" dirty="0" smtClean="0">
                <a:solidFill>
                  <a:srgbClr val="002060"/>
                </a:solidFill>
                <a:latin typeface="+mj-lt"/>
              </a:rPr>
              <a:t>Community </a:t>
            </a:r>
            <a:r>
              <a:rPr lang="en-US" sz="2800" dirty="0">
                <a:solidFill>
                  <a:srgbClr val="002060"/>
                </a:solidFill>
                <a:latin typeface="+mj-lt"/>
              </a:rPr>
              <a:t>G</a:t>
            </a:r>
            <a:r>
              <a:rPr lang="en-US" sz="2800" dirty="0" smtClean="0">
                <a:solidFill>
                  <a:srgbClr val="002060"/>
                </a:solidFill>
                <a:latin typeface="+mj-lt"/>
              </a:rPr>
              <a:t>roup </a:t>
            </a:r>
            <a:r>
              <a:rPr lang="en-US" sz="2800" dirty="0">
                <a:solidFill>
                  <a:srgbClr val="002060"/>
                </a:solidFill>
                <a:latin typeface="+mj-lt"/>
              </a:rPr>
              <a:t>meetings. </a:t>
            </a:r>
            <a:endParaRPr lang="en-US" sz="2800" dirty="0" smtClean="0">
              <a:solidFill>
                <a:srgbClr val="002060"/>
              </a:solidFill>
              <a:latin typeface="+mj-lt"/>
            </a:endParaRPr>
          </a:p>
          <a:p>
            <a:endParaRPr lang="en-US" sz="1300" dirty="0">
              <a:latin typeface="+mj-lt"/>
            </a:endParaRPr>
          </a:p>
          <a:p>
            <a:pPr marL="0" indent="0">
              <a:buNone/>
            </a:pPr>
            <a:r>
              <a:rPr lang="en-US" sz="3400" b="1" dirty="0" smtClean="0">
                <a:solidFill>
                  <a:srgbClr val="009999"/>
                </a:solidFill>
                <a:latin typeface="+mj-lt"/>
              </a:rPr>
              <a:t>Education Transfer Plan (ETP) Implementation</a:t>
            </a:r>
            <a:endParaRPr lang="en-US" sz="3400" b="1" dirty="0">
              <a:solidFill>
                <a:srgbClr val="009999"/>
              </a:solidFill>
              <a:latin typeface="+mj-lt"/>
            </a:endParaRPr>
          </a:p>
          <a:p>
            <a:pPr marL="0" indent="0">
              <a:buNone/>
            </a:pPr>
            <a:r>
              <a:rPr lang="en-US" sz="2800" b="1" dirty="0">
                <a:solidFill>
                  <a:srgbClr val="002060"/>
                </a:solidFill>
                <a:latin typeface="+mj-lt"/>
              </a:rPr>
              <a:t>September-May</a:t>
            </a:r>
            <a:endParaRPr lang="en-US" sz="2800" dirty="0">
              <a:solidFill>
                <a:srgbClr val="002060"/>
              </a:solidFill>
              <a:latin typeface="+mj-lt"/>
            </a:endParaRPr>
          </a:p>
          <a:p>
            <a:r>
              <a:rPr lang="en-US" sz="2800" dirty="0">
                <a:solidFill>
                  <a:srgbClr val="002060"/>
                </a:solidFill>
                <a:latin typeface="+mj-lt"/>
              </a:rPr>
              <a:t>Implement </a:t>
            </a:r>
            <a:r>
              <a:rPr lang="en-US" sz="2800" dirty="0" smtClean="0">
                <a:solidFill>
                  <a:srgbClr val="002060"/>
                </a:solidFill>
                <a:latin typeface="+mj-lt"/>
              </a:rPr>
              <a:t>ETP at </a:t>
            </a:r>
            <a:r>
              <a:rPr lang="en-US" sz="2800" dirty="0">
                <a:solidFill>
                  <a:srgbClr val="002060"/>
                </a:solidFill>
                <a:latin typeface="+mj-lt"/>
              </a:rPr>
              <a:t>your school</a:t>
            </a:r>
          </a:p>
          <a:p>
            <a:r>
              <a:rPr lang="en-US" sz="2800" dirty="0">
                <a:solidFill>
                  <a:srgbClr val="002060"/>
                </a:solidFill>
                <a:latin typeface="+mj-lt"/>
              </a:rPr>
              <a:t>Complete Impact </a:t>
            </a:r>
            <a:r>
              <a:rPr lang="en-US" sz="2800" dirty="0" smtClean="0">
                <a:solidFill>
                  <a:srgbClr val="002060"/>
                </a:solidFill>
                <a:latin typeface="+mj-lt"/>
              </a:rPr>
              <a:t>Report</a:t>
            </a:r>
            <a:endParaRPr lang="en-US" sz="3800" dirty="0" smtClean="0">
              <a:solidFill>
                <a:srgbClr val="002060"/>
              </a:solidFill>
              <a:latin typeface="+mj-lt"/>
            </a:endParaRPr>
          </a:p>
          <a:p>
            <a:pPr marL="320040" indent="-320040" fontAlgn="auto">
              <a:spcBef>
                <a:spcPct val="60000"/>
              </a:spcBef>
              <a:spcAft>
                <a:spcPts val="0"/>
              </a:spcAft>
              <a:buClr>
                <a:schemeClr val="accent3"/>
              </a:buClr>
              <a:buFont typeface="Wingdings"/>
              <a:buChar char=""/>
              <a:defRPr/>
            </a:pPr>
            <a:endParaRPr lang="en-US" sz="3800" dirty="0" smtClean="0">
              <a:solidFill>
                <a:srgbClr val="002060"/>
              </a:solidFill>
            </a:endParaRPr>
          </a:p>
          <a:p>
            <a:pPr marL="320040" indent="-320040" fontAlgn="auto">
              <a:spcAft>
                <a:spcPts val="0"/>
              </a:spcAft>
              <a:buClr>
                <a:schemeClr val="accent3"/>
              </a:buClr>
              <a:buFont typeface="Wingdings"/>
              <a:buChar char=""/>
              <a:defRPr/>
            </a:pPr>
            <a:endParaRPr lang="en-US" dirty="0" smtClean="0"/>
          </a:p>
        </p:txBody>
      </p:sp>
      <p:pic>
        <p:nvPicPr>
          <p:cNvPr id="15364" name="Picture 5"/>
          <p:cNvPicPr>
            <a:picLocks noChangeAspect="1" noChangeArrowheads="1"/>
          </p:cNvPicPr>
          <p:nvPr/>
        </p:nvPicPr>
        <p:blipFill>
          <a:blip r:embed="rId3" cstate="print"/>
          <a:srcRect/>
          <a:stretch>
            <a:fillRect/>
          </a:stretch>
        </p:blipFill>
        <p:spPr bwMode="auto">
          <a:xfrm>
            <a:off x="593725" y="1524000"/>
            <a:ext cx="8550275" cy="228600"/>
          </a:xfrm>
          <a:prstGeom prst="rect">
            <a:avLst/>
          </a:prstGeom>
          <a:noFill/>
          <a:ln w="9525" algn="in">
            <a:noFill/>
            <a:miter lim="800000"/>
            <a:headEnd/>
            <a:tailEnd/>
          </a:ln>
        </p:spPr>
      </p:pic>
      <p:pic>
        <p:nvPicPr>
          <p:cNvPr id="15365" name="Picture 3"/>
          <p:cNvPicPr>
            <a:picLocks noChangeAspect="1" noChangeArrowheads="1"/>
          </p:cNvPicPr>
          <p:nvPr/>
        </p:nvPicPr>
        <p:blipFill>
          <a:blip r:embed="rId4" cstate="print"/>
          <a:srcRect/>
          <a:stretch>
            <a:fillRect/>
          </a:stretch>
        </p:blipFill>
        <p:spPr bwMode="auto">
          <a:xfrm>
            <a:off x="0" y="1524000"/>
            <a:ext cx="533400" cy="228600"/>
          </a:xfrm>
          <a:prstGeom prst="rect">
            <a:avLst/>
          </a:prstGeom>
          <a:noFill/>
          <a:ln w="9525" algn="in">
            <a:noFill/>
            <a:miter lim="800000"/>
            <a:headEnd/>
            <a:tailEnd/>
          </a:ln>
        </p:spPr>
      </p:pic>
      <p:pic>
        <p:nvPicPr>
          <p:cNvPr id="6147" name="Picture 3" descr="\\Iismeserver\archived ops manual\2008\08. Marketing Communications\IISME Pictures\IISME Fellows 2008\Lockheed 5.jpg"/>
          <p:cNvPicPr>
            <a:picLocks noChangeAspect="1" noChangeArrowheads="1"/>
          </p:cNvPicPr>
          <p:nvPr/>
        </p:nvPicPr>
        <p:blipFill>
          <a:blip r:embed="rId5" cstate="print"/>
          <a:srcRect/>
          <a:stretch>
            <a:fillRect/>
          </a:stretch>
        </p:blipFill>
        <p:spPr bwMode="auto">
          <a:xfrm>
            <a:off x="6248400" y="1905001"/>
            <a:ext cx="2694253" cy="2084646"/>
          </a:xfrm>
          <a:prstGeom prst="ellipse">
            <a:avLst/>
          </a:prstGeom>
          <a:ln>
            <a:noFill/>
          </a:ln>
          <a:effectLst>
            <a:softEdge rad="112500"/>
          </a:effectLst>
        </p:spPr>
      </p:pic>
      <p:sp>
        <p:nvSpPr>
          <p:cNvPr id="7" name="TextBox 6"/>
          <p:cNvSpPr txBox="1"/>
          <p:nvPr/>
        </p:nvSpPr>
        <p:spPr>
          <a:xfrm>
            <a:off x="5059227" y="6443246"/>
            <a:ext cx="4084773" cy="338554"/>
          </a:xfrm>
          <a:prstGeom prst="rect">
            <a:avLst/>
          </a:prstGeom>
          <a:noFill/>
        </p:spPr>
        <p:txBody>
          <a:bodyPr wrap="none" rtlCol="0">
            <a:spAutoFit/>
          </a:bodyPr>
          <a:lstStyle/>
          <a:p>
            <a:r>
              <a:rPr lang="en-US" sz="1600" i="1" dirty="0" smtClean="0">
                <a:solidFill>
                  <a:srgbClr val="000066"/>
                </a:solidFill>
              </a:rPr>
              <a:t>Photo Credit: </a:t>
            </a:r>
            <a:r>
              <a:rPr lang="en-US" sz="1600" i="1" dirty="0">
                <a:solidFill>
                  <a:srgbClr val="000066"/>
                </a:solidFill>
              </a:rPr>
              <a:t>Lockheed Martin Corporation</a:t>
            </a:r>
          </a:p>
        </p:txBody>
      </p:sp>
    </p:spTree>
    <p:extLst>
      <p:ext uri="{BB962C8B-B14F-4D97-AF65-F5344CB8AC3E}">
        <p14:creationId xmlns:p14="http://schemas.microsoft.com/office/powerpoint/2010/main" val="4456837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Scale>
                                      <p:cBhvr>
                                        <p:cTn id="7" dur="1000" decel="50000" fill="hold">
                                          <p:stCondLst>
                                            <p:cond delay="0"/>
                                          </p:stCondLst>
                                        </p:cTn>
                                        <p:tgtEl>
                                          <p:spTgt spid="1536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362"/>
                                        </p:tgtEl>
                                        <p:attrNameLst>
                                          <p:attrName>ppt_x</p:attrName>
                                          <p:attrName>ppt_y</p:attrName>
                                        </p:attrNameLst>
                                      </p:cBhvr>
                                    </p:animMotion>
                                    <p:animEffect transition="in" filter="fade">
                                      <p:cBhvr>
                                        <p:cTn id="9" dur="1000"/>
                                        <p:tgtEl>
                                          <p:spTgt spid="15362"/>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Scale>
                                      <p:cBhvr>
                                        <p:cTn id="12"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0" end="0"/>
                                            </p:txEl>
                                          </p:spTgt>
                                        </p:tgtEl>
                                        <p:attrNameLst>
                                          <p:attrName>ppt_x</p:attrName>
                                          <p:attrName>ppt_y</p:attrName>
                                        </p:attrNameLst>
                                      </p:cBhvr>
                                    </p:animMotion>
                                    <p:animEffect transition="in" filter="fade">
                                      <p:cBhvr>
                                        <p:cTn id="14" dur="1000"/>
                                        <p:tgtEl>
                                          <p:spTgt spid="3">
                                            <p:txEl>
                                              <p:pRg st="0" end="0"/>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Scale>
                                      <p:cBhvr>
                                        <p:cTn id="1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1" end="1"/>
                                            </p:txEl>
                                          </p:spTgt>
                                        </p:tgtEl>
                                        <p:attrNameLst>
                                          <p:attrName>ppt_x</p:attrName>
                                          <p:attrName>ppt_y</p:attrName>
                                        </p:attrNameLst>
                                      </p:cBhvr>
                                    </p:animMotion>
                                    <p:animEffect transition="in" filter="fade">
                                      <p:cBhvr>
                                        <p:cTn id="19" dur="1000"/>
                                        <p:tgtEl>
                                          <p:spTgt spid="3">
                                            <p:txEl>
                                              <p:pRg st="1" end="1"/>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Scale>
                                      <p:cBhvr>
                                        <p:cTn id="22"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2" end="2"/>
                                            </p:txEl>
                                          </p:spTgt>
                                        </p:tgtEl>
                                        <p:attrNameLst>
                                          <p:attrName>ppt_x</p:attrName>
                                          <p:attrName>ppt_y</p:attrName>
                                        </p:attrNameLst>
                                      </p:cBhvr>
                                    </p:animMotion>
                                    <p:animEffect transition="in" filter="fade">
                                      <p:cBhvr>
                                        <p:cTn id="24" dur="1000"/>
                                        <p:tgtEl>
                                          <p:spTgt spid="3">
                                            <p:txEl>
                                              <p:pRg st="2" end="2"/>
                                            </p:txEl>
                                          </p:spTgt>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Scale>
                                      <p:cBhvr>
                                        <p:cTn id="27"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xEl>
                                              <p:pRg st="3" end="3"/>
                                            </p:txEl>
                                          </p:spTgt>
                                        </p:tgtEl>
                                        <p:attrNameLst>
                                          <p:attrName>ppt_x</p:attrName>
                                          <p:attrName>ppt_y</p:attrName>
                                        </p:attrNameLst>
                                      </p:cBhvr>
                                    </p:animMotion>
                                    <p:animEffect transition="in" filter="fade">
                                      <p:cBhvr>
                                        <p:cTn id="29" dur="1000"/>
                                        <p:tgtEl>
                                          <p:spTgt spid="3">
                                            <p:txEl>
                                              <p:pRg st="3" end="3"/>
                                            </p:txEl>
                                          </p:spTgt>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Scale>
                                      <p:cBhvr>
                                        <p:cTn id="32"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xEl>
                                              <p:pRg st="5" end="5"/>
                                            </p:txEl>
                                          </p:spTgt>
                                        </p:tgtEl>
                                        <p:attrNameLst>
                                          <p:attrName>ppt_x</p:attrName>
                                          <p:attrName>ppt_y</p:attrName>
                                        </p:attrNameLst>
                                      </p:cBhvr>
                                    </p:animMotion>
                                    <p:animEffect transition="in" filter="fade">
                                      <p:cBhvr>
                                        <p:cTn id="34" dur="1000"/>
                                        <p:tgtEl>
                                          <p:spTgt spid="3">
                                            <p:txEl>
                                              <p:pRg st="5" end="5"/>
                                            </p:txEl>
                                          </p:spTgt>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Scale>
                                      <p:cBhvr>
                                        <p:cTn id="37"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
                                            <p:txEl>
                                              <p:pRg st="6" end="6"/>
                                            </p:txEl>
                                          </p:spTgt>
                                        </p:tgtEl>
                                        <p:attrNameLst>
                                          <p:attrName>ppt_x</p:attrName>
                                          <p:attrName>ppt_y</p:attrName>
                                        </p:attrNameLst>
                                      </p:cBhvr>
                                    </p:animMotion>
                                    <p:animEffect transition="in" filter="fade">
                                      <p:cBhvr>
                                        <p:cTn id="39" dur="1000"/>
                                        <p:tgtEl>
                                          <p:spTgt spid="3">
                                            <p:txEl>
                                              <p:pRg st="6" end="6"/>
                                            </p:txEl>
                                          </p:spTgt>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Scale>
                                      <p:cBhvr>
                                        <p:cTn id="42"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3">
                                            <p:txEl>
                                              <p:pRg st="7" end="7"/>
                                            </p:txEl>
                                          </p:spTgt>
                                        </p:tgtEl>
                                        <p:attrNameLst>
                                          <p:attrName>ppt_x</p:attrName>
                                          <p:attrName>ppt_y</p:attrName>
                                        </p:attrNameLst>
                                      </p:cBhvr>
                                    </p:animMotion>
                                    <p:animEffect transition="in" filter="fade">
                                      <p:cBhvr>
                                        <p:cTn id="44" dur="1000"/>
                                        <p:tgtEl>
                                          <p:spTgt spid="3">
                                            <p:txEl>
                                              <p:pRg st="7" end="7"/>
                                            </p:txEl>
                                          </p:spTgt>
                                        </p:tgtEl>
                                      </p:cBhvr>
                                    </p:animEffect>
                                  </p:childTnLst>
                                </p:cTn>
                              </p:par>
                              <p:par>
                                <p:cTn id="45" presetID="52"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Scale>
                                      <p:cBhvr>
                                        <p:cTn id="47" dur="1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3">
                                            <p:txEl>
                                              <p:pRg st="8" end="8"/>
                                            </p:txEl>
                                          </p:spTgt>
                                        </p:tgtEl>
                                        <p:attrNameLst>
                                          <p:attrName>ppt_x</p:attrName>
                                          <p:attrName>ppt_y</p:attrName>
                                        </p:attrNameLst>
                                      </p:cBhvr>
                                    </p:animMotion>
                                    <p:animEffect transition="in" filter="fade">
                                      <p:cBhvr>
                                        <p:cTn id="49" dur="1000"/>
                                        <p:tgtEl>
                                          <p:spTgt spid="3">
                                            <p:txEl>
                                              <p:pRg st="8" end="8"/>
                                            </p:txEl>
                                          </p:spTgt>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Scale>
                                      <p:cBhvr>
                                        <p:cTn id="52" dur="1000" decel="50000" fill="hold">
                                          <p:stCondLst>
                                            <p:cond delay="0"/>
                                          </p:stCondLst>
                                        </p:cTn>
                                        <p:tgtEl>
                                          <p:spTgt spid="3">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3">
                                            <p:txEl>
                                              <p:pRg st="10" end="10"/>
                                            </p:txEl>
                                          </p:spTgt>
                                        </p:tgtEl>
                                        <p:attrNameLst>
                                          <p:attrName>ppt_x</p:attrName>
                                          <p:attrName>ppt_y</p:attrName>
                                        </p:attrNameLst>
                                      </p:cBhvr>
                                    </p:animMotion>
                                    <p:animEffect transition="in" filter="fade">
                                      <p:cBhvr>
                                        <p:cTn id="54" dur="1000"/>
                                        <p:tgtEl>
                                          <p:spTgt spid="3">
                                            <p:txEl>
                                              <p:pRg st="10" end="10"/>
                                            </p:txEl>
                                          </p:spTgt>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Scale>
                                      <p:cBhvr>
                                        <p:cTn id="57" dur="1000" decel="50000" fill="hold">
                                          <p:stCondLst>
                                            <p:cond delay="0"/>
                                          </p:stCondLst>
                                        </p:cTn>
                                        <p:tgtEl>
                                          <p:spTgt spid="3">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3">
                                            <p:txEl>
                                              <p:pRg st="11" end="11"/>
                                            </p:txEl>
                                          </p:spTgt>
                                        </p:tgtEl>
                                        <p:attrNameLst>
                                          <p:attrName>ppt_x</p:attrName>
                                          <p:attrName>ppt_y</p:attrName>
                                        </p:attrNameLst>
                                      </p:cBhvr>
                                    </p:animMotion>
                                    <p:animEffect transition="in" filter="fade">
                                      <p:cBhvr>
                                        <p:cTn id="59" dur="1000"/>
                                        <p:tgtEl>
                                          <p:spTgt spid="3">
                                            <p:txEl>
                                              <p:pRg st="11" end="11"/>
                                            </p:txEl>
                                          </p:spTgt>
                                        </p:tgtEl>
                                      </p:cBhvr>
                                    </p:animEffect>
                                  </p:childTnLst>
                                </p:cTn>
                              </p:par>
                              <p:par>
                                <p:cTn id="60" presetID="52" presetClass="entr" presetSubtype="0" fill="hold" grpId="0" nodeType="with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Scale>
                                      <p:cBhvr>
                                        <p:cTn id="62" dur="1000" decel="50000" fill="hold">
                                          <p:stCondLst>
                                            <p:cond delay="0"/>
                                          </p:stCondLst>
                                        </p:cTn>
                                        <p:tgtEl>
                                          <p:spTgt spid="3">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3" dur="1000" decel="50000" fill="hold">
                                          <p:stCondLst>
                                            <p:cond delay="0"/>
                                          </p:stCondLst>
                                        </p:cTn>
                                        <p:tgtEl>
                                          <p:spTgt spid="3">
                                            <p:txEl>
                                              <p:pRg st="12" end="12"/>
                                            </p:txEl>
                                          </p:spTgt>
                                        </p:tgtEl>
                                        <p:attrNameLst>
                                          <p:attrName>ppt_x</p:attrName>
                                          <p:attrName>ppt_y</p:attrName>
                                        </p:attrNameLst>
                                      </p:cBhvr>
                                    </p:animMotion>
                                    <p:animEffect transition="in" filter="fade">
                                      <p:cBhvr>
                                        <p:cTn id="64" dur="1000"/>
                                        <p:tgtEl>
                                          <p:spTgt spid="3">
                                            <p:txEl>
                                              <p:pRg st="12" end="12"/>
                                            </p:txEl>
                                          </p:spTgt>
                                        </p:tgtEl>
                                      </p:cBhvr>
                                    </p:animEffect>
                                  </p:childTnLst>
                                </p:cTn>
                              </p:par>
                              <p:par>
                                <p:cTn id="65" presetID="52" presetClass="entr" presetSubtype="0" fill="hold" grpId="0" nodeType="with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Scale>
                                      <p:cBhvr>
                                        <p:cTn id="67" dur="1000" decel="50000" fill="hold">
                                          <p:stCondLst>
                                            <p:cond delay="0"/>
                                          </p:stCondLst>
                                        </p:cTn>
                                        <p:tgtEl>
                                          <p:spTgt spid="3">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3">
                                            <p:txEl>
                                              <p:pRg st="13" end="13"/>
                                            </p:txEl>
                                          </p:spTgt>
                                        </p:tgtEl>
                                        <p:attrNameLst>
                                          <p:attrName>ppt_x</p:attrName>
                                          <p:attrName>ppt_y</p:attrName>
                                        </p:attrNameLst>
                                      </p:cBhvr>
                                    </p:animMotion>
                                    <p:animEffect transition="in" filter="fade">
                                      <p:cBhvr>
                                        <p:cTn id="69" dur="1000"/>
                                        <p:tgtEl>
                                          <p:spTgt spid="3">
                                            <p:txEl>
                                              <p:pRg st="13" end="13"/>
                                            </p:txEl>
                                          </p:spTgt>
                                        </p:tgtEl>
                                      </p:cBhvr>
                                    </p:animEffect>
                                  </p:childTnLst>
                                </p:cTn>
                              </p:par>
                              <p:par>
                                <p:cTn id="70" presetID="52" presetClass="entr" presetSubtype="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Scale>
                                      <p:cBhvr>
                                        <p:cTn id="7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3" dur="1000" decel="50000" fill="hold">
                                          <p:stCondLst>
                                            <p:cond delay="0"/>
                                          </p:stCondLst>
                                        </p:cTn>
                                        <p:tgtEl>
                                          <p:spTgt spid="7"/>
                                        </p:tgtEl>
                                        <p:attrNameLst>
                                          <p:attrName>ppt_x</p:attrName>
                                          <p:attrName>ppt_y</p:attrName>
                                        </p:attrNameLst>
                                      </p:cBhvr>
                                    </p:animMotion>
                                    <p:animEffect transition="in" filter="fade">
                                      <p:cBhvr>
                                        <p:cTn id="74" dur="1000"/>
                                        <p:tgtEl>
                                          <p:spTgt spid="7"/>
                                        </p:tgtEl>
                                      </p:cBhvr>
                                    </p:animEffect>
                                  </p:childTnLst>
                                </p:cTn>
                              </p:par>
                              <p:par>
                                <p:cTn id="75" presetID="52" presetClass="entr" presetSubtype="0" fill="hold" nodeType="withEffect">
                                  <p:stCondLst>
                                    <p:cond delay="0"/>
                                  </p:stCondLst>
                                  <p:childTnLst>
                                    <p:set>
                                      <p:cBhvr>
                                        <p:cTn id="76" dur="1" fill="hold">
                                          <p:stCondLst>
                                            <p:cond delay="0"/>
                                          </p:stCondLst>
                                        </p:cTn>
                                        <p:tgtEl>
                                          <p:spTgt spid="6147"/>
                                        </p:tgtEl>
                                        <p:attrNameLst>
                                          <p:attrName>style.visibility</p:attrName>
                                        </p:attrNameLst>
                                      </p:cBhvr>
                                      <p:to>
                                        <p:strVal val="visible"/>
                                      </p:to>
                                    </p:set>
                                    <p:animScale>
                                      <p:cBhvr>
                                        <p:cTn id="77" dur="1000" decel="50000" fill="hold">
                                          <p:stCondLst>
                                            <p:cond delay="0"/>
                                          </p:stCondLst>
                                        </p:cTn>
                                        <p:tgtEl>
                                          <p:spTgt spid="61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6147"/>
                                        </p:tgtEl>
                                        <p:attrNameLst>
                                          <p:attrName>ppt_x</p:attrName>
                                          <p:attrName>ppt_y</p:attrName>
                                        </p:attrNameLst>
                                      </p:cBhvr>
                                    </p:animMotion>
                                    <p:animEffect transition="in" filter="fade">
                                      <p:cBhvr>
                                        <p:cTn id="79"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3" grpId="0" build="allAtOnce"/>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itle 2"/>
          <p:cNvSpPr>
            <a:spLocks noGrp="1"/>
          </p:cNvSpPr>
          <p:nvPr>
            <p:ph type="title"/>
          </p:nvPr>
        </p:nvSpPr>
        <p:spPr>
          <a:xfrm>
            <a:off x="228600" y="533400"/>
            <a:ext cx="8686800" cy="1600200"/>
          </a:xfrm>
        </p:spPr>
        <p:txBody>
          <a:bodyPr/>
          <a:lstStyle/>
          <a:p>
            <a:pPr algn="ctr" fontAlgn="auto">
              <a:spcAft>
                <a:spcPts val="0"/>
              </a:spcAft>
              <a:defRPr/>
            </a:pPr>
            <a:r>
              <a:rPr lang="en-US" sz="4800" dirty="0" smtClean="0">
                <a:solidFill>
                  <a:srgbClr val="002060"/>
                </a:solidFill>
              </a:rPr>
              <a:t>Who can I contact for more information?</a:t>
            </a:r>
            <a:endParaRPr sz="4800" dirty="0" smtClean="0"/>
          </a:p>
        </p:txBody>
      </p:sp>
      <p:pic>
        <p:nvPicPr>
          <p:cNvPr id="16388" name="Picture 5"/>
          <p:cNvPicPr>
            <a:picLocks noChangeAspect="1" noChangeArrowheads="1"/>
          </p:cNvPicPr>
          <p:nvPr/>
        </p:nvPicPr>
        <p:blipFill>
          <a:blip r:embed="rId3" cstate="print"/>
          <a:srcRect/>
          <a:stretch>
            <a:fillRect/>
          </a:stretch>
        </p:blipFill>
        <p:spPr bwMode="auto">
          <a:xfrm>
            <a:off x="1371600" y="2362200"/>
            <a:ext cx="7772400" cy="990600"/>
          </a:xfrm>
          <a:prstGeom prst="rect">
            <a:avLst/>
          </a:prstGeom>
          <a:noFill/>
          <a:ln w="9525" algn="in">
            <a:noFill/>
            <a:miter lim="800000"/>
            <a:headEnd/>
            <a:tailEnd/>
          </a:ln>
        </p:spPr>
      </p:pic>
      <p:pic>
        <p:nvPicPr>
          <p:cNvPr id="16389" name="Picture 3"/>
          <p:cNvPicPr>
            <a:picLocks noChangeAspect="1" noChangeArrowheads="1"/>
          </p:cNvPicPr>
          <p:nvPr/>
        </p:nvPicPr>
        <p:blipFill>
          <a:blip r:embed="rId4" cstate="print"/>
          <a:srcRect/>
          <a:stretch>
            <a:fillRect/>
          </a:stretch>
        </p:blipFill>
        <p:spPr bwMode="auto">
          <a:xfrm>
            <a:off x="0" y="2362200"/>
            <a:ext cx="1295400" cy="990600"/>
          </a:xfrm>
          <a:prstGeom prst="rect">
            <a:avLst/>
          </a:prstGeom>
          <a:noFill/>
          <a:ln w="9525" algn="in">
            <a:noFill/>
            <a:miter lim="800000"/>
            <a:headEnd/>
            <a:tailEnd/>
          </a:ln>
        </p:spPr>
      </p:pic>
      <p:sp>
        <p:nvSpPr>
          <p:cNvPr id="7" name="Content Placeholder 2"/>
          <p:cNvSpPr txBox="1">
            <a:spLocks/>
          </p:cNvSpPr>
          <p:nvPr/>
        </p:nvSpPr>
        <p:spPr bwMode="auto">
          <a:xfrm>
            <a:off x="190500" y="3352799"/>
            <a:ext cx="7429500" cy="3505199"/>
          </a:xfrm>
          <a:prstGeom prst="rect">
            <a:avLst/>
          </a:prstGeom>
          <a:noFill/>
          <a:ln w="9525">
            <a:noFill/>
            <a:miter lim="800000"/>
            <a:headEnd/>
            <a:tailEnd/>
          </a:ln>
        </p:spPr>
        <p:txBody>
          <a:bodyPr vert="horz" wrap="square" lIns="45720" tIns="45720" rIns="45720" bIns="45720" numCol="1" anchor="t" anchorCtr="0" compatLnSpc="1">
            <a:prstTxWarp prst="textNoShape">
              <a:avLst/>
            </a:prstTxWarp>
            <a:normAutofit/>
          </a:bodyPr>
          <a:lstStyle>
            <a:lvl1pPr marL="0" indent="0" algn="l" rtl="0" fontAlgn="base">
              <a:spcBef>
                <a:spcPct val="20000"/>
              </a:spcBef>
              <a:spcAft>
                <a:spcPct val="0"/>
              </a:spcAft>
              <a:buClr>
                <a:srgbClr val="0BD0D9"/>
              </a:buClr>
              <a:buSzPct val="95000"/>
              <a:buFont typeface="Wingdings 2" pitchFamily="18" charset="2"/>
              <a:buNone/>
              <a:defRPr sz="22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None/>
              <a:defRPr sz="1800" kern="1200">
                <a:solidFill>
                  <a:schemeClr val="tx1">
                    <a:tint val="75000"/>
                  </a:schemeClr>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None/>
              <a:defRPr sz="1600" kern="1200">
                <a:solidFill>
                  <a:schemeClr val="tx1">
                    <a:tint val="75000"/>
                  </a:schemeClr>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None/>
              <a:defRPr sz="1400" kern="1200">
                <a:solidFill>
                  <a:schemeClr val="tx1">
                    <a:tint val="75000"/>
                  </a:schemeClr>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None/>
              <a:defRPr sz="1400" kern="1200">
                <a:solidFill>
                  <a:schemeClr val="tx1">
                    <a:tint val="75000"/>
                  </a:schemeClr>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lnSpc>
                <a:spcPct val="90000"/>
              </a:lnSpc>
              <a:spcAft>
                <a:spcPts val="0"/>
              </a:spcAft>
              <a:buClr>
                <a:schemeClr val="accent3"/>
              </a:buClr>
              <a:defRPr/>
            </a:pPr>
            <a:r>
              <a:rPr lang="en-US" sz="3200" b="1" dirty="0" smtClean="0">
                <a:solidFill>
                  <a:srgbClr val="002060"/>
                </a:solidFill>
                <a:latin typeface="+mj-lt"/>
              </a:rPr>
              <a:t>Please contact:</a:t>
            </a:r>
          </a:p>
          <a:p>
            <a:pPr marL="274320" indent="-274320" fontAlgn="auto">
              <a:lnSpc>
                <a:spcPct val="90000"/>
              </a:lnSpc>
              <a:spcAft>
                <a:spcPts val="0"/>
              </a:spcAft>
              <a:buClr>
                <a:schemeClr val="accent3"/>
              </a:buClr>
              <a:buFont typeface="Wingdings 2"/>
              <a:buChar char=""/>
              <a:defRPr/>
            </a:pPr>
            <a:r>
              <a:rPr lang="en-US" sz="3200" dirty="0" smtClean="0">
                <a:solidFill>
                  <a:srgbClr val="002060"/>
                </a:solidFill>
                <a:latin typeface="+mj-lt"/>
              </a:rPr>
              <a:t>Shari Liss, Education Director </a:t>
            </a:r>
            <a:r>
              <a:rPr lang="en-US" sz="3200" dirty="0" smtClean="0">
                <a:solidFill>
                  <a:srgbClr val="002060"/>
                </a:solidFill>
                <a:latin typeface="+mj-lt"/>
                <a:hlinkClick r:id="rId5"/>
              </a:rPr>
              <a:t>sliss@iisme.org</a:t>
            </a:r>
            <a:r>
              <a:rPr lang="en-US" sz="3200" dirty="0" smtClean="0">
                <a:solidFill>
                  <a:srgbClr val="002060"/>
                </a:solidFill>
                <a:latin typeface="+mj-lt"/>
              </a:rPr>
              <a:t>  OR</a:t>
            </a:r>
          </a:p>
          <a:p>
            <a:pPr marL="274320" indent="-274320" fontAlgn="auto">
              <a:lnSpc>
                <a:spcPct val="90000"/>
              </a:lnSpc>
              <a:spcAft>
                <a:spcPts val="0"/>
              </a:spcAft>
              <a:buClr>
                <a:schemeClr val="accent3"/>
              </a:buClr>
              <a:buFont typeface="Wingdings 2"/>
              <a:buChar char=""/>
              <a:defRPr/>
            </a:pPr>
            <a:r>
              <a:rPr lang="en-US" sz="3200" dirty="0" smtClean="0">
                <a:solidFill>
                  <a:srgbClr val="002060"/>
                </a:solidFill>
                <a:latin typeface="+mj-lt"/>
              </a:rPr>
              <a:t>Christina O’Guinn, Education Manager </a:t>
            </a:r>
            <a:r>
              <a:rPr lang="en-US" sz="3200" dirty="0" smtClean="0">
                <a:solidFill>
                  <a:srgbClr val="002060"/>
                </a:solidFill>
                <a:latin typeface="+mj-lt"/>
                <a:hlinkClick r:id="rId6"/>
              </a:rPr>
              <a:t>coguinn@iisme.org</a:t>
            </a:r>
            <a:endParaRPr lang="en-US" sz="3200" dirty="0" smtClean="0">
              <a:solidFill>
                <a:srgbClr val="002060"/>
              </a:solidFill>
              <a:latin typeface="+mj-lt"/>
            </a:endParaRPr>
          </a:p>
          <a:p>
            <a:pPr fontAlgn="auto">
              <a:lnSpc>
                <a:spcPct val="90000"/>
              </a:lnSpc>
              <a:spcAft>
                <a:spcPts val="0"/>
              </a:spcAft>
              <a:buClr>
                <a:schemeClr val="accent3"/>
              </a:buClr>
              <a:defRPr/>
            </a:pPr>
            <a:endParaRPr lang="en-US" sz="1200" dirty="0" smtClean="0">
              <a:solidFill>
                <a:srgbClr val="002060"/>
              </a:solidFill>
              <a:latin typeface="+mj-lt"/>
            </a:endParaRPr>
          </a:p>
          <a:p>
            <a:pPr fontAlgn="auto">
              <a:lnSpc>
                <a:spcPct val="90000"/>
              </a:lnSpc>
              <a:spcAft>
                <a:spcPts val="0"/>
              </a:spcAft>
              <a:buClr>
                <a:schemeClr val="accent3"/>
              </a:buClr>
              <a:defRPr/>
            </a:pPr>
            <a:r>
              <a:rPr lang="en-US" sz="3200" b="1" dirty="0" smtClean="0">
                <a:solidFill>
                  <a:srgbClr val="002060"/>
                </a:solidFill>
                <a:latin typeface="+mj-lt"/>
              </a:rPr>
              <a:t>Apply online at: </a:t>
            </a:r>
            <a:r>
              <a:rPr lang="en-US" sz="3200" dirty="0" smtClean="0">
                <a:solidFill>
                  <a:srgbClr val="002060"/>
                </a:solidFill>
                <a:latin typeface="+mj-lt"/>
              </a:rPr>
              <a:t>www.iisme.org</a:t>
            </a:r>
          </a:p>
          <a:p>
            <a:pPr marL="274320" indent="-274320" fontAlgn="auto">
              <a:spcAft>
                <a:spcPts val="0"/>
              </a:spcAft>
              <a:buClr>
                <a:schemeClr val="accent3"/>
              </a:buClr>
              <a:buFont typeface="Wingdings 2"/>
              <a:buChar char=""/>
              <a:defRPr/>
            </a:pPr>
            <a:endParaRPr lang="en-US" dirty="0" smtClean="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0800" y="5486400"/>
            <a:ext cx="2571749" cy="1193912"/>
          </a:xfrm>
          <a:prstGeom prst="rect">
            <a:avLst/>
          </a:prstGeom>
        </p:spPr>
      </p:pic>
    </p:spTree>
    <p:extLst>
      <p:ext uri="{BB962C8B-B14F-4D97-AF65-F5344CB8AC3E}">
        <p14:creationId xmlns:p14="http://schemas.microsoft.com/office/powerpoint/2010/main" val="9185548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0484"/>
                                        </p:tgtEl>
                                        <p:attrNameLst>
                                          <p:attrName>style.visibility</p:attrName>
                                        </p:attrNameLst>
                                      </p:cBhvr>
                                      <p:to>
                                        <p:strVal val="visible"/>
                                      </p:to>
                                    </p:set>
                                    <p:anim by="(-#ppt_w*2)" calcmode="lin" valueType="num">
                                      <p:cBhvr rctx="PPT">
                                        <p:cTn id="7" dur="250" autoRev="1" fill="hold">
                                          <p:stCondLst>
                                            <p:cond delay="0"/>
                                          </p:stCondLst>
                                        </p:cTn>
                                        <p:tgtEl>
                                          <p:spTgt spid="20484"/>
                                        </p:tgtEl>
                                        <p:attrNameLst>
                                          <p:attrName>ppt_w</p:attrName>
                                        </p:attrNameLst>
                                      </p:cBhvr>
                                    </p:anim>
                                    <p:anim by="(#ppt_w*0.50)" calcmode="lin" valueType="num">
                                      <p:cBhvr>
                                        <p:cTn id="8" dur="250" decel="50000" autoRev="1" fill="hold">
                                          <p:stCondLst>
                                            <p:cond delay="0"/>
                                          </p:stCondLst>
                                        </p:cTn>
                                        <p:tgtEl>
                                          <p:spTgt spid="20484"/>
                                        </p:tgtEl>
                                        <p:attrNameLst>
                                          <p:attrName>ppt_x</p:attrName>
                                        </p:attrNameLst>
                                      </p:cBhvr>
                                    </p:anim>
                                    <p:anim from="(-#ppt_h/2)" to="(#ppt_y)" calcmode="lin" valueType="num">
                                      <p:cBhvr>
                                        <p:cTn id="9" dur="500" fill="hold">
                                          <p:stCondLst>
                                            <p:cond delay="0"/>
                                          </p:stCondLst>
                                        </p:cTn>
                                        <p:tgtEl>
                                          <p:spTgt spid="20484"/>
                                        </p:tgtEl>
                                        <p:attrNameLst>
                                          <p:attrName>ppt_y</p:attrName>
                                        </p:attrNameLst>
                                      </p:cBhvr>
                                    </p:anim>
                                    <p:animRot by="21600000">
                                      <p:cBhvr>
                                        <p:cTn id="10" dur="500" fill="hold">
                                          <p:stCondLst>
                                            <p:cond delay="0"/>
                                          </p:stCondLst>
                                        </p:cTn>
                                        <p:tgtEl>
                                          <p:spTgt spid="20484"/>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250" autoRev="1" fill="hold">
                                          <p:stCondLst>
                                            <p:cond delay="0"/>
                                          </p:stCondLst>
                                        </p:cTn>
                                        <p:tgtEl>
                                          <p:spTgt spid="7"/>
                                        </p:tgtEl>
                                        <p:attrNameLst>
                                          <p:attrName>ppt_w</p:attrName>
                                        </p:attrNameLst>
                                      </p:cBhvr>
                                    </p:anim>
                                    <p:anim by="(#ppt_w*0.50)" calcmode="lin" valueType="num">
                                      <p:cBhvr>
                                        <p:cTn id="14" dur="250" decel="50000" autoRev="1" fill="hold">
                                          <p:stCondLst>
                                            <p:cond delay="0"/>
                                          </p:stCondLst>
                                        </p:cTn>
                                        <p:tgtEl>
                                          <p:spTgt spid="7"/>
                                        </p:tgtEl>
                                        <p:attrNameLst>
                                          <p:attrName>ppt_x</p:attrName>
                                        </p:attrNameLst>
                                      </p:cBhvr>
                                    </p:anim>
                                    <p:anim from="(-#ppt_h/2)" to="(#ppt_y)" calcmode="lin" valueType="num">
                                      <p:cBhvr>
                                        <p:cTn id="15" dur="500" fill="hold">
                                          <p:stCondLst>
                                            <p:cond delay="0"/>
                                          </p:stCondLst>
                                        </p:cTn>
                                        <p:tgtEl>
                                          <p:spTgt spid="7"/>
                                        </p:tgtEl>
                                        <p:attrNameLst>
                                          <p:attrName>ppt_y</p:attrName>
                                        </p:attrNameLst>
                                      </p:cBhvr>
                                    </p:anim>
                                    <p:animRot by="21600000">
                                      <p:cBhvr>
                                        <p:cTn id="16" dur="5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4"/>
          <p:cNvSpPr>
            <a:spLocks noGrp="1" noChangeArrowheads="1"/>
          </p:cNvSpPr>
          <p:nvPr>
            <p:ph type="title"/>
          </p:nvPr>
        </p:nvSpPr>
        <p:spPr>
          <a:xfrm>
            <a:off x="609600" y="533400"/>
            <a:ext cx="8534400" cy="914400"/>
          </a:xfrm>
        </p:spPr>
        <p:txBody>
          <a:bodyPr>
            <a:noAutofit/>
          </a:bodyPr>
          <a:lstStyle/>
          <a:p>
            <a:pPr fontAlgn="auto">
              <a:spcAft>
                <a:spcPts val="0"/>
              </a:spcAft>
              <a:defRPr/>
            </a:pPr>
            <a:r>
              <a:rPr lang="en-US" sz="3400" b="1" dirty="0" smtClean="0">
                <a:solidFill>
                  <a:srgbClr val="002060"/>
                </a:solidFill>
              </a:rPr>
              <a:t>When’s the last time you heard a student say…</a:t>
            </a:r>
          </a:p>
        </p:txBody>
      </p:sp>
      <p:sp>
        <p:nvSpPr>
          <p:cNvPr id="10242" name="Content Placeholder 2"/>
          <p:cNvSpPr>
            <a:spLocks noGrp="1"/>
          </p:cNvSpPr>
          <p:nvPr>
            <p:ph idx="1"/>
          </p:nvPr>
        </p:nvSpPr>
        <p:spPr>
          <a:xfrm>
            <a:off x="612775" y="1905000"/>
            <a:ext cx="7997825" cy="4191000"/>
          </a:xfrm>
        </p:spPr>
        <p:txBody>
          <a:bodyPr>
            <a:normAutofit/>
          </a:bodyPr>
          <a:lstStyle/>
          <a:p>
            <a:pPr marL="274320" indent="-274320" fontAlgn="auto">
              <a:spcBef>
                <a:spcPts val="0"/>
              </a:spcBef>
              <a:spcAft>
                <a:spcPts val="0"/>
              </a:spcAft>
              <a:buClr>
                <a:schemeClr val="accent3"/>
              </a:buClr>
              <a:buFont typeface="Courier New" pitchFamily="49" charset="0"/>
              <a:buChar char="o"/>
              <a:defRPr/>
            </a:pPr>
            <a:r>
              <a:rPr lang="en-US" sz="3000" dirty="0" smtClean="0">
                <a:solidFill>
                  <a:srgbClr val="002060"/>
                </a:solidFill>
                <a:latin typeface="+mj-lt"/>
              </a:rPr>
              <a:t>Why should I learn this?</a:t>
            </a:r>
          </a:p>
          <a:p>
            <a:pPr marL="0" indent="0" fontAlgn="auto">
              <a:spcBef>
                <a:spcPts val="0"/>
              </a:spcBef>
              <a:spcAft>
                <a:spcPts val="0"/>
              </a:spcAft>
              <a:buClr>
                <a:schemeClr val="accent3"/>
              </a:buClr>
              <a:buNone/>
              <a:defRPr/>
            </a:pPr>
            <a:endParaRPr lang="en-US" sz="3000" dirty="0" smtClean="0">
              <a:solidFill>
                <a:srgbClr val="002060"/>
              </a:solidFill>
              <a:latin typeface="+mj-lt"/>
            </a:endParaRPr>
          </a:p>
          <a:p>
            <a:pPr marL="274320" indent="-274320" fontAlgn="auto">
              <a:spcBef>
                <a:spcPts val="0"/>
              </a:spcBef>
              <a:spcAft>
                <a:spcPts val="0"/>
              </a:spcAft>
              <a:buClr>
                <a:schemeClr val="accent3"/>
              </a:buClr>
              <a:buFont typeface="Courier New" pitchFamily="49" charset="0"/>
              <a:buChar char="o"/>
              <a:defRPr/>
            </a:pPr>
            <a:r>
              <a:rPr lang="en-US" sz="3000" dirty="0" smtClean="0">
                <a:solidFill>
                  <a:srgbClr val="002060"/>
                </a:solidFill>
                <a:latin typeface="+mj-lt"/>
              </a:rPr>
              <a:t>When will I ever need to know this?</a:t>
            </a:r>
          </a:p>
          <a:p>
            <a:pPr marL="0" indent="0" fontAlgn="auto">
              <a:spcBef>
                <a:spcPts val="0"/>
              </a:spcBef>
              <a:spcAft>
                <a:spcPts val="0"/>
              </a:spcAft>
              <a:buClr>
                <a:schemeClr val="accent3"/>
              </a:buClr>
              <a:buNone/>
              <a:defRPr/>
            </a:pPr>
            <a:endParaRPr lang="en-US" sz="3000" dirty="0" smtClean="0">
              <a:solidFill>
                <a:srgbClr val="002060"/>
              </a:solidFill>
              <a:latin typeface="+mj-lt"/>
            </a:endParaRPr>
          </a:p>
          <a:p>
            <a:pPr marL="274320" indent="-274320" fontAlgn="auto">
              <a:spcBef>
                <a:spcPts val="0"/>
              </a:spcBef>
              <a:spcAft>
                <a:spcPts val="0"/>
              </a:spcAft>
              <a:buClr>
                <a:schemeClr val="accent3"/>
              </a:buClr>
              <a:buFont typeface="Courier New" pitchFamily="49" charset="0"/>
              <a:buChar char="o"/>
              <a:defRPr/>
            </a:pPr>
            <a:r>
              <a:rPr lang="en-US" sz="3000" dirty="0" smtClean="0">
                <a:solidFill>
                  <a:srgbClr val="002060"/>
                </a:solidFill>
                <a:latin typeface="+mj-lt"/>
              </a:rPr>
              <a:t>What does this have to do with anything?</a:t>
            </a:r>
          </a:p>
          <a:p>
            <a:pPr marL="274320" indent="-274320" fontAlgn="auto">
              <a:spcAft>
                <a:spcPts val="0"/>
              </a:spcAft>
              <a:buClr>
                <a:schemeClr val="accent3"/>
              </a:buClr>
              <a:buFont typeface="Wingdings 2"/>
              <a:buChar char=""/>
              <a:defRPr/>
            </a:pPr>
            <a:endParaRPr lang="en-US" dirty="0" smtClean="0"/>
          </a:p>
        </p:txBody>
      </p:sp>
      <p:pic>
        <p:nvPicPr>
          <p:cNvPr id="6148" name="Picture 5"/>
          <p:cNvPicPr>
            <a:picLocks noChangeAspect="1" noChangeArrowheads="1"/>
          </p:cNvPicPr>
          <p:nvPr/>
        </p:nvPicPr>
        <p:blipFill>
          <a:blip r:embed="rId3" cstate="print"/>
          <a:srcRect/>
          <a:stretch>
            <a:fillRect/>
          </a:stretch>
        </p:blipFill>
        <p:spPr bwMode="auto">
          <a:xfrm>
            <a:off x="593725" y="1524000"/>
            <a:ext cx="8550275" cy="228600"/>
          </a:xfrm>
          <a:prstGeom prst="rect">
            <a:avLst/>
          </a:prstGeom>
          <a:noFill/>
          <a:ln w="9525" algn="in">
            <a:noFill/>
            <a:miter lim="800000"/>
            <a:headEnd/>
            <a:tailEnd/>
          </a:ln>
        </p:spPr>
      </p:pic>
      <p:pic>
        <p:nvPicPr>
          <p:cNvPr id="6149" name="Picture 3"/>
          <p:cNvPicPr>
            <a:picLocks noChangeAspect="1" noChangeArrowheads="1"/>
          </p:cNvPicPr>
          <p:nvPr/>
        </p:nvPicPr>
        <p:blipFill>
          <a:blip r:embed="rId4" cstate="print"/>
          <a:srcRect/>
          <a:stretch>
            <a:fillRect/>
          </a:stretch>
        </p:blipFill>
        <p:spPr bwMode="auto">
          <a:xfrm>
            <a:off x="0" y="1524000"/>
            <a:ext cx="533400" cy="228600"/>
          </a:xfrm>
          <a:prstGeom prst="rect">
            <a:avLst/>
          </a:prstGeom>
          <a:noFill/>
          <a:ln w="9525" algn="in">
            <a:noFill/>
            <a:miter lim="800000"/>
            <a:headEnd/>
            <a:tailEnd/>
          </a:ln>
        </p:spPr>
      </p:pic>
      <p:pic>
        <p:nvPicPr>
          <p:cNvPr id="1026" name="Picture 2" descr="C:\Users\Christina\AppData\Local\Microsoft\Windows\Temporary Internet Files\Content.IE5\V8IZUGGV\MP900443256[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4825" y="4343400"/>
            <a:ext cx="2428175" cy="2217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4927217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Scale>
                                      <p:cBhvr>
                                        <p:cTn id="7" dur="1000" decel="50000" fill="hold">
                                          <p:stCondLst>
                                            <p:cond delay="0"/>
                                          </p:stCondLst>
                                        </p:cTn>
                                        <p:tgtEl>
                                          <p:spTgt spid="102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45"/>
                                        </p:tgtEl>
                                        <p:attrNameLst>
                                          <p:attrName>ppt_x</p:attrName>
                                          <p:attrName>ppt_y</p:attrName>
                                        </p:attrNameLst>
                                      </p:cBhvr>
                                    </p:animMotion>
                                    <p:animEffect transition="in" filter="fade">
                                      <p:cBhvr>
                                        <p:cTn id="9" dur="1000"/>
                                        <p:tgtEl>
                                          <p:spTgt spid="10245"/>
                                        </p:tgtEl>
                                      </p:cBhvr>
                                    </p:animEffect>
                                  </p:childTnLst>
                                </p:cTn>
                              </p:par>
                              <p:par>
                                <p:cTn id="10" presetID="5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Scale>
                                      <p:cBhvr>
                                        <p:cTn id="12"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26"/>
                                        </p:tgtEl>
                                        <p:attrNameLst>
                                          <p:attrName>ppt_x</p:attrName>
                                          <p:attrName>ppt_y</p:attrName>
                                        </p:attrNameLst>
                                      </p:cBhvr>
                                    </p:animMotion>
                                    <p:animEffect transition="in" filter="fade">
                                      <p:cBhvr>
                                        <p:cTn id="14" dur="1000"/>
                                        <p:tgtEl>
                                          <p:spTgt spid="1026"/>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0242">
                                            <p:txEl>
                                              <p:pRg st="0" end="0"/>
                                            </p:txEl>
                                          </p:spTgt>
                                        </p:tgtEl>
                                        <p:attrNameLst>
                                          <p:attrName>style.visibility</p:attrName>
                                        </p:attrNameLst>
                                      </p:cBhvr>
                                      <p:to>
                                        <p:strVal val="visible"/>
                                      </p:to>
                                    </p:set>
                                    <p:animScale>
                                      <p:cBhvr>
                                        <p:cTn id="17" dur="1000" decel="50000" fill="hold">
                                          <p:stCondLst>
                                            <p:cond delay="0"/>
                                          </p:stCondLst>
                                        </p:cTn>
                                        <p:tgtEl>
                                          <p:spTgt spid="1024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242">
                                            <p:txEl>
                                              <p:pRg st="0" end="0"/>
                                            </p:txEl>
                                          </p:spTgt>
                                        </p:tgtEl>
                                        <p:attrNameLst>
                                          <p:attrName>ppt_x</p:attrName>
                                          <p:attrName>ppt_y</p:attrName>
                                        </p:attrNameLst>
                                      </p:cBhvr>
                                    </p:animMotion>
                                    <p:animEffect transition="in" filter="fade">
                                      <p:cBhvr>
                                        <p:cTn id="19" dur="1000"/>
                                        <p:tgtEl>
                                          <p:spTgt spid="10242">
                                            <p:txEl>
                                              <p:pRg st="0" end="0"/>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10242">
                                            <p:txEl>
                                              <p:pRg st="2" end="2"/>
                                            </p:txEl>
                                          </p:spTgt>
                                        </p:tgtEl>
                                        <p:attrNameLst>
                                          <p:attrName>style.visibility</p:attrName>
                                        </p:attrNameLst>
                                      </p:cBhvr>
                                      <p:to>
                                        <p:strVal val="visible"/>
                                      </p:to>
                                    </p:set>
                                    <p:animScale>
                                      <p:cBhvr>
                                        <p:cTn id="22" dur="1000" decel="50000" fill="hold">
                                          <p:stCondLst>
                                            <p:cond delay="0"/>
                                          </p:stCondLst>
                                        </p:cTn>
                                        <p:tgtEl>
                                          <p:spTgt spid="1024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0242">
                                            <p:txEl>
                                              <p:pRg st="2" end="2"/>
                                            </p:txEl>
                                          </p:spTgt>
                                        </p:tgtEl>
                                        <p:attrNameLst>
                                          <p:attrName>ppt_x</p:attrName>
                                          <p:attrName>ppt_y</p:attrName>
                                        </p:attrNameLst>
                                      </p:cBhvr>
                                    </p:animMotion>
                                    <p:animEffect transition="in" filter="fade">
                                      <p:cBhvr>
                                        <p:cTn id="24" dur="1000"/>
                                        <p:tgtEl>
                                          <p:spTgt spid="10242">
                                            <p:txEl>
                                              <p:pRg st="2" end="2"/>
                                            </p:txEl>
                                          </p:spTgt>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10242">
                                            <p:txEl>
                                              <p:pRg st="4" end="4"/>
                                            </p:txEl>
                                          </p:spTgt>
                                        </p:tgtEl>
                                        <p:attrNameLst>
                                          <p:attrName>style.visibility</p:attrName>
                                        </p:attrNameLst>
                                      </p:cBhvr>
                                      <p:to>
                                        <p:strVal val="visible"/>
                                      </p:to>
                                    </p:set>
                                    <p:animScale>
                                      <p:cBhvr>
                                        <p:cTn id="27" dur="1000" decel="50000" fill="hold">
                                          <p:stCondLst>
                                            <p:cond delay="0"/>
                                          </p:stCondLst>
                                        </p:cTn>
                                        <p:tgtEl>
                                          <p:spTgt spid="10242">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0242">
                                            <p:txEl>
                                              <p:pRg st="4" end="4"/>
                                            </p:txEl>
                                          </p:spTgt>
                                        </p:tgtEl>
                                        <p:attrNameLst>
                                          <p:attrName>ppt_x</p:attrName>
                                          <p:attrName>ppt_y</p:attrName>
                                        </p:attrNameLst>
                                      </p:cBhvr>
                                    </p:animMotion>
                                    <p:animEffect transition="in" filter="fade">
                                      <p:cBhvr>
                                        <p:cTn id="29" dur="1000"/>
                                        <p:tgtEl>
                                          <p:spTgt spid="1024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4"/>
          <p:cNvSpPr>
            <a:spLocks noGrp="1" noChangeArrowheads="1"/>
          </p:cNvSpPr>
          <p:nvPr>
            <p:ph type="title"/>
          </p:nvPr>
        </p:nvSpPr>
        <p:spPr>
          <a:xfrm>
            <a:off x="1295400" y="762000"/>
            <a:ext cx="7391400" cy="685800"/>
          </a:xfrm>
        </p:spPr>
        <p:txBody>
          <a:bodyPr>
            <a:normAutofit fontScale="90000"/>
          </a:bodyPr>
          <a:lstStyle/>
          <a:p>
            <a:pPr fontAlgn="auto">
              <a:spcAft>
                <a:spcPts val="0"/>
              </a:spcAft>
              <a:defRPr/>
            </a:pPr>
            <a:r>
              <a:rPr lang="en-US" dirty="0" smtClean="0">
                <a:solidFill>
                  <a:srgbClr val="9900CC"/>
                </a:solidFill>
              </a:rPr>
              <a:t>                  </a:t>
            </a:r>
            <a:r>
              <a:rPr lang="en-US" b="1" dirty="0" smtClean="0">
                <a:solidFill>
                  <a:srgbClr val="002060"/>
                </a:solidFill>
              </a:rPr>
              <a:t>‘s Purpose</a:t>
            </a:r>
          </a:p>
        </p:txBody>
      </p:sp>
      <p:sp>
        <p:nvSpPr>
          <p:cNvPr id="10242" name="Content Placeholder 2"/>
          <p:cNvSpPr>
            <a:spLocks noGrp="1"/>
          </p:cNvSpPr>
          <p:nvPr>
            <p:ph idx="1"/>
          </p:nvPr>
        </p:nvSpPr>
        <p:spPr>
          <a:xfrm>
            <a:off x="612775" y="1905000"/>
            <a:ext cx="7997825" cy="4191000"/>
          </a:xfrm>
        </p:spPr>
        <p:txBody>
          <a:bodyPr>
            <a:normAutofit lnSpcReduction="10000"/>
          </a:bodyPr>
          <a:lstStyle/>
          <a:p>
            <a:pPr marL="274320" indent="-274320" fontAlgn="auto">
              <a:spcBef>
                <a:spcPts val="0"/>
              </a:spcBef>
              <a:spcAft>
                <a:spcPts val="0"/>
              </a:spcAft>
              <a:buClr>
                <a:schemeClr val="accent3"/>
              </a:buClr>
              <a:buFont typeface="Courier New" pitchFamily="49" charset="0"/>
              <a:buChar char="o"/>
              <a:defRPr/>
            </a:pPr>
            <a:r>
              <a:rPr lang="en-US" sz="3000" dirty="0" smtClean="0">
                <a:solidFill>
                  <a:srgbClr val="002060"/>
                </a:solidFill>
                <a:latin typeface="+mj-lt"/>
              </a:rPr>
              <a:t>Industry Initiatives for Science and Math Education (IISME™) was founded in 1985 by a consortium of San Francisco Bay Area industries in partnership with the Lawrence Hall of Science at the University of California at Berkeley. IISME seeks to transform teaching and learning through industry-education </a:t>
            </a:r>
          </a:p>
          <a:p>
            <a:pPr marL="274320" indent="-274320" fontAlgn="auto">
              <a:spcBef>
                <a:spcPts val="0"/>
              </a:spcBef>
              <a:spcAft>
                <a:spcPts val="0"/>
              </a:spcAft>
              <a:buClr>
                <a:schemeClr val="accent3"/>
              </a:buClr>
              <a:buFont typeface="Wingdings 2"/>
              <a:buNone/>
              <a:defRPr/>
            </a:pPr>
            <a:r>
              <a:rPr lang="en-US" sz="3000" dirty="0" smtClean="0">
                <a:solidFill>
                  <a:srgbClr val="002060"/>
                </a:solidFill>
                <a:latin typeface="+mj-lt"/>
              </a:rPr>
              <a:t>	partnerships--bringing excitement </a:t>
            </a:r>
          </a:p>
          <a:p>
            <a:pPr marL="274320" indent="-274320" fontAlgn="auto">
              <a:spcBef>
                <a:spcPts val="0"/>
              </a:spcBef>
              <a:spcAft>
                <a:spcPts val="0"/>
              </a:spcAft>
              <a:buClr>
                <a:schemeClr val="accent3"/>
              </a:buClr>
              <a:buFont typeface="Wingdings 2"/>
              <a:buNone/>
              <a:defRPr/>
            </a:pPr>
            <a:r>
              <a:rPr lang="en-US" sz="3000" dirty="0">
                <a:solidFill>
                  <a:srgbClr val="002060"/>
                </a:solidFill>
                <a:latin typeface="+mj-lt"/>
              </a:rPr>
              <a:t>	</a:t>
            </a:r>
            <a:r>
              <a:rPr lang="en-US" sz="3000" dirty="0" smtClean="0">
                <a:solidFill>
                  <a:srgbClr val="002060"/>
                </a:solidFill>
                <a:latin typeface="+mj-lt"/>
              </a:rPr>
              <a:t>and relevance to the classroom.</a:t>
            </a:r>
          </a:p>
          <a:p>
            <a:pPr marL="274320" indent="-274320" fontAlgn="auto">
              <a:spcAft>
                <a:spcPts val="0"/>
              </a:spcAft>
              <a:buClr>
                <a:schemeClr val="accent3"/>
              </a:buClr>
              <a:buFont typeface="Wingdings 2"/>
              <a:buChar char=""/>
              <a:defRPr/>
            </a:pPr>
            <a:endParaRPr lang="en-US" dirty="0" smtClean="0"/>
          </a:p>
        </p:txBody>
      </p:sp>
      <p:pic>
        <p:nvPicPr>
          <p:cNvPr id="6148" name="Picture 5"/>
          <p:cNvPicPr>
            <a:picLocks noChangeAspect="1" noChangeArrowheads="1"/>
          </p:cNvPicPr>
          <p:nvPr/>
        </p:nvPicPr>
        <p:blipFill>
          <a:blip r:embed="rId3" cstate="print"/>
          <a:srcRect/>
          <a:stretch>
            <a:fillRect/>
          </a:stretch>
        </p:blipFill>
        <p:spPr bwMode="auto">
          <a:xfrm>
            <a:off x="593725" y="1524000"/>
            <a:ext cx="8550275" cy="228600"/>
          </a:xfrm>
          <a:prstGeom prst="rect">
            <a:avLst/>
          </a:prstGeom>
          <a:noFill/>
          <a:ln w="9525" algn="in">
            <a:noFill/>
            <a:miter lim="800000"/>
            <a:headEnd/>
            <a:tailEnd/>
          </a:ln>
        </p:spPr>
      </p:pic>
      <p:pic>
        <p:nvPicPr>
          <p:cNvPr id="6149" name="Picture 3"/>
          <p:cNvPicPr>
            <a:picLocks noChangeAspect="1" noChangeArrowheads="1"/>
          </p:cNvPicPr>
          <p:nvPr/>
        </p:nvPicPr>
        <p:blipFill>
          <a:blip r:embed="rId4" cstate="print"/>
          <a:srcRect/>
          <a:stretch>
            <a:fillRect/>
          </a:stretch>
        </p:blipFill>
        <p:spPr bwMode="auto">
          <a:xfrm>
            <a:off x="0" y="1524000"/>
            <a:ext cx="533400" cy="228600"/>
          </a:xfrm>
          <a:prstGeom prst="rect">
            <a:avLst/>
          </a:prstGeom>
          <a:noFill/>
          <a:ln w="9525" algn="in">
            <a:noFill/>
            <a:miter lim="800000"/>
            <a:headEnd/>
            <a:tailEnd/>
          </a:ln>
        </p:spPr>
      </p:pic>
      <p:pic>
        <p:nvPicPr>
          <p:cNvPr id="8" name="Picture 2" descr="\\Iismeserver\archived ops manual\2008\08. Marketing Communications\IISME Pictures\IISME Fellows 2008\Lockheed 4.jpg"/>
          <p:cNvPicPr>
            <a:picLocks noChangeAspect="1" noChangeArrowheads="1"/>
          </p:cNvPicPr>
          <p:nvPr/>
        </p:nvPicPr>
        <p:blipFill>
          <a:blip r:embed="rId5" cstate="print"/>
          <a:srcRect l="7813" r="21867"/>
          <a:stretch>
            <a:fillRect/>
          </a:stretch>
        </p:blipFill>
        <p:spPr bwMode="auto">
          <a:xfrm>
            <a:off x="6781800" y="4648200"/>
            <a:ext cx="1736245" cy="1647825"/>
          </a:xfrm>
          <a:prstGeom prst="rect">
            <a:avLst/>
          </a:prstGeom>
          <a:ln w="88900" cap="sq" cmpd="thickThin">
            <a:solidFill>
              <a:srgbClr val="000000"/>
            </a:solidFill>
            <a:prstDash val="solid"/>
            <a:miter lim="800000"/>
          </a:ln>
          <a:effectLst>
            <a:innerShdw blurRad="76200">
              <a:srgbClr val="000000"/>
            </a:innerShdw>
          </a:effectLst>
        </p:spPr>
      </p:pic>
      <p:sp>
        <p:nvSpPr>
          <p:cNvPr id="2" name="TextBox 1"/>
          <p:cNvSpPr txBox="1"/>
          <p:nvPr/>
        </p:nvSpPr>
        <p:spPr>
          <a:xfrm>
            <a:off x="5329162" y="6400800"/>
            <a:ext cx="3586238" cy="307777"/>
          </a:xfrm>
          <a:prstGeom prst="rect">
            <a:avLst/>
          </a:prstGeom>
          <a:noFill/>
        </p:spPr>
        <p:txBody>
          <a:bodyPr wrap="none" rtlCol="0">
            <a:spAutoFit/>
          </a:bodyPr>
          <a:lstStyle/>
          <a:p>
            <a:r>
              <a:rPr lang="en-US" sz="1400" i="1" dirty="0" smtClean="0">
                <a:solidFill>
                  <a:srgbClr val="000066"/>
                </a:solidFill>
              </a:rPr>
              <a:t>Photo Credit: </a:t>
            </a:r>
            <a:r>
              <a:rPr lang="en-US" sz="1400" i="1" dirty="0">
                <a:solidFill>
                  <a:srgbClr val="000066"/>
                </a:solidFill>
              </a:rPr>
              <a:t>Lockheed Martin Corporation</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0" y="586842"/>
            <a:ext cx="1219200" cy="784758"/>
          </a:xfrm>
          <a:prstGeom prst="rect">
            <a:avLst/>
          </a:prstGeom>
        </p:spPr>
      </p:pic>
    </p:spTree>
    <p:extLst>
      <p:ext uri="{BB962C8B-B14F-4D97-AF65-F5344CB8AC3E}">
        <p14:creationId xmlns:p14="http://schemas.microsoft.com/office/powerpoint/2010/main" val="532545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0245"/>
                                        </p:tgtEl>
                                        <p:attrNameLst>
                                          <p:attrName>style.visibility</p:attrName>
                                        </p:attrNameLst>
                                      </p:cBhvr>
                                      <p:to>
                                        <p:strVal val="visible"/>
                                      </p:to>
                                    </p:set>
                                    <p:animScale>
                                      <p:cBhvr>
                                        <p:cTn id="7" dur="1000" decel="50000" fill="hold">
                                          <p:stCondLst>
                                            <p:cond delay="0"/>
                                          </p:stCondLst>
                                        </p:cTn>
                                        <p:tgtEl>
                                          <p:spTgt spid="102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45"/>
                                        </p:tgtEl>
                                        <p:attrNameLst>
                                          <p:attrName>ppt_x</p:attrName>
                                          <p:attrName>ppt_y</p:attrName>
                                        </p:attrNameLst>
                                      </p:cBhvr>
                                    </p:animMotion>
                                    <p:animEffect transition="in" filter="fade">
                                      <p:cBhvr>
                                        <p:cTn id="9" dur="1000"/>
                                        <p:tgtEl>
                                          <p:spTgt spid="10245"/>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0242">
                                            <p:txEl>
                                              <p:pRg st="0" end="0"/>
                                            </p:txEl>
                                          </p:spTgt>
                                        </p:tgtEl>
                                        <p:attrNameLst>
                                          <p:attrName>style.visibility</p:attrName>
                                        </p:attrNameLst>
                                      </p:cBhvr>
                                      <p:to>
                                        <p:strVal val="visible"/>
                                      </p:to>
                                    </p:set>
                                    <p:animScale>
                                      <p:cBhvr>
                                        <p:cTn id="12" dur="1000" decel="50000" fill="hold">
                                          <p:stCondLst>
                                            <p:cond delay="0"/>
                                          </p:stCondLst>
                                        </p:cTn>
                                        <p:tgtEl>
                                          <p:spTgt spid="1024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0242">
                                            <p:txEl>
                                              <p:pRg st="0" end="0"/>
                                            </p:txEl>
                                          </p:spTgt>
                                        </p:tgtEl>
                                        <p:attrNameLst>
                                          <p:attrName>ppt_x</p:attrName>
                                          <p:attrName>ppt_y</p:attrName>
                                        </p:attrNameLst>
                                      </p:cBhvr>
                                    </p:animMotion>
                                    <p:animEffect transition="in" filter="fade">
                                      <p:cBhvr>
                                        <p:cTn id="14" dur="1000"/>
                                        <p:tgtEl>
                                          <p:spTgt spid="10242">
                                            <p:txEl>
                                              <p:pRg st="0" end="0"/>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0242">
                                            <p:txEl>
                                              <p:pRg st="1" end="1"/>
                                            </p:txEl>
                                          </p:spTgt>
                                        </p:tgtEl>
                                        <p:attrNameLst>
                                          <p:attrName>style.visibility</p:attrName>
                                        </p:attrNameLst>
                                      </p:cBhvr>
                                      <p:to>
                                        <p:strVal val="visible"/>
                                      </p:to>
                                    </p:set>
                                    <p:animScale>
                                      <p:cBhvr>
                                        <p:cTn id="17" dur="1000" decel="50000" fill="hold">
                                          <p:stCondLst>
                                            <p:cond delay="0"/>
                                          </p:stCondLst>
                                        </p:cTn>
                                        <p:tgtEl>
                                          <p:spTgt spid="1024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242">
                                            <p:txEl>
                                              <p:pRg st="1" end="1"/>
                                            </p:txEl>
                                          </p:spTgt>
                                        </p:tgtEl>
                                        <p:attrNameLst>
                                          <p:attrName>ppt_x</p:attrName>
                                          <p:attrName>ppt_y</p:attrName>
                                        </p:attrNameLst>
                                      </p:cBhvr>
                                    </p:animMotion>
                                    <p:animEffect transition="in" filter="fade">
                                      <p:cBhvr>
                                        <p:cTn id="19" dur="1000"/>
                                        <p:tgtEl>
                                          <p:spTgt spid="10242">
                                            <p:txEl>
                                              <p:pRg st="1" end="1"/>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10242">
                                            <p:txEl>
                                              <p:pRg st="2" end="2"/>
                                            </p:txEl>
                                          </p:spTgt>
                                        </p:tgtEl>
                                        <p:attrNameLst>
                                          <p:attrName>style.visibility</p:attrName>
                                        </p:attrNameLst>
                                      </p:cBhvr>
                                      <p:to>
                                        <p:strVal val="visible"/>
                                      </p:to>
                                    </p:set>
                                    <p:animScale>
                                      <p:cBhvr>
                                        <p:cTn id="22" dur="1000" decel="50000" fill="hold">
                                          <p:stCondLst>
                                            <p:cond delay="0"/>
                                          </p:stCondLst>
                                        </p:cTn>
                                        <p:tgtEl>
                                          <p:spTgt spid="1024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0242">
                                            <p:txEl>
                                              <p:pRg st="2" end="2"/>
                                            </p:txEl>
                                          </p:spTgt>
                                        </p:tgtEl>
                                        <p:attrNameLst>
                                          <p:attrName>ppt_x</p:attrName>
                                          <p:attrName>ppt_y</p:attrName>
                                        </p:attrNameLst>
                                      </p:cBhvr>
                                    </p:animMotion>
                                    <p:animEffect transition="in" filter="fade">
                                      <p:cBhvr>
                                        <p:cTn id="24" dur="1000"/>
                                        <p:tgtEl>
                                          <p:spTgt spid="10242">
                                            <p:txEl>
                                              <p:pRg st="2" end="2"/>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Scale>
                                      <p:cBhvr>
                                        <p:cTn id="27"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8"/>
                                        </p:tgtEl>
                                        <p:attrNameLst>
                                          <p:attrName>ppt_x</p:attrName>
                                          <p:attrName>ppt_y</p:attrName>
                                        </p:attrNameLst>
                                      </p:cBhvr>
                                    </p:animMotion>
                                    <p:animEffect transition="in" filter="fade">
                                      <p:cBhvr>
                                        <p:cTn id="29" dur="1000"/>
                                        <p:tgtEl>
                                          <p:spTgt spid="8"/>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Scale>
                                      <p:cBhvr>
                                        <p:cTn id="32"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2"/>
                                        </p:tgtEl>
                                        <p:attrNameLst>
                                          <p:attrName>ppt_x</p:attrName>
                                          <p:attrName>ppt_y</p:attrName>
                                        </p:attrNameLst>
                                      </p:cBhvr>
                                    </p:animMotion>
                                    <p:animEffect transition="in" filter="fade">
                                      <p:cBhvr>
                                        <p:cTn id="3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2" grpId="0" build="allAtOnce"/>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704850"/>
            <a:ext cx="8229600" cy="819150"/>
          </a:xfrm>
        </p:spPr>
        <p:txBody>
          <a:bodyPr/>
          <a:lstStyle/>
          <a:p>
            <a:r>
              <a:rPr lang="en-US" b="1" dirty="0" smtClean="0">
                <a:solidFill>
                  <a:srgbClr val="002060"/>
                </a:solidFill>
              </a:rPr>
              <a:t>What is an           Fellowship?</a:t>
            </a:r>
          </a:p>
        </p:txBody>
      </p:sp>
      <p:sp>
        <p:nvSpPr>
          <p:cNvPr id="3" name="Content Placeholder 2"/>
          <p:cNvSpPr>
            <a:spLocks noGrp="1"/>
          </p:cNvSpPr>
          <p:nvPr>
            <p:ph idx="1"/>
          </p:nvPr>
        </p:nvSpPr>
        <p:spPr>
          <a:xfrm>
            <a:off x="612775" y="1828800"/>
            <a:ext cx="8153400" cy="4267200"/>
          </a:xfrm>
        </p:spPr>
        <p:txBody>
          <a:bodyPr>
            <a:normAutofit fontScale="92500" lnSpcReduction="10000"/>
          </a:bodyPr>
          <a:lstStyle/>
          <a:p>
            <a:pPr marL="320040" indent="-320040" fontAlgn="auto">
              <a:lnSpc>
                <a:spcPct val="90000"/>
              </a:lnSpc>
              <a:spcBef>
                <a:spcPts val="750"/>
              </a:spcBef>
              <a:spcAft>
                <a:spcPts val="0"/>
              </a:spcAft>
              <a:buClr>
                <a:schemeClr val="accent3"/>
              </a:buClr>
              <a:buFont typeface="Courier New" pitchFamily="49" charset="0"/>
              <a:buChar char="o"/>
              <a:defRPr/>
            </a:pPr>
            <a:r>
              <a:rPr lang="en-US" sz="3200" dirty="0" smtClean="0">
                <a:solidFill>
                  <a:srgbClr val="002060"/>
                </a:solidFill>
                <a:latin typeface="+mj-lt"/>
              </a:rPr>
              <a:t>Fellows complete a project on site for 8 weeks in industry, a government agency, or a university.</a:t>
            </a:r>
          </a:p>
          <a:p>
            <a:pPr marL="320040" indent="-320040" fontAlgn="auto">
              <a:lnSpc>
                <a:spcPct val="90000"/>
              </a:lnSpc>
              <a:spcBef>
                <a:spcPts val="750"/>
              </a:spcBef>
              <a:spcAft>
                <a:spcPts val="0"/>
              </a:spcAft>
              <a:buClr>
                <a:schemeClr val="accent3"/>
              </a:buClr>
              <a:buFont typeface="Courier New" pitchFamily="49" charset="0"/>
              <a:buChar char="o"/>
              <a:defRPr/>
            </a:pPr>
            <a:r>
              <a:rPr lang="en-US" sz="3200" dirty="0" smtClean="0">
                <a:solidFill>
                  <a:srgbClr val="002060"/>
                </a:solidFill>
                <a:latin typeface="+mj-lt"/>
              </a:rPr>
              <a:t>Fellows use 10% of their paid time to work on curriculum development and to collaborate with other teachers.</a:t>
            </a:r>
          </a:p>
          <a:p>
            <a:pPr marL="320040" indent="-320040" fontAlgn="auto">
              <a:lnSpc>
                <a:spcPct val="90000"/>
              </a:lnSpc>
              <a:spcBef>
                <a:spcPts val="750"/>
              </a:spcBef>
              <a:spcAft>
                <a:spcPts val="0"/>
              </a:spcAft>
              <a:buClr>
                <a:schemeClr val="accent3"/>
              </a:buClr>
              <a:buFont typeface="Courier New" pitchFamily="49" charset="0"/>
              <a:buChar char="o"/>
              <a:defRPr/>
            </a:pPr>
            <a:r>
              <a:rPr lang="en-US" sz="3200" dirty="0" smtClean="0">
                <a:solidFill>
                  <a:srgbClr val="002060"/>
                </a:solidFill>
                <a:latin typeface="+mj-lt"/>
              </a:rPr>
              <a:t>Fellows meet with other teachers in community groups, in virtual groups, at meetings, with IISME coaches, and one-on-one to reflect on their learning, share best practices and </a:t>
            </a:r>
          </a:p>
          <a:p>
            <a:pPr marL="320040" indent="-320040" fontAlgn="auto">
              <a:lnSpc>
                <a:spcPct val="90000"/>
              </a:lnSpc>
              <a:spcBef>
                <a:spcPts val="0"/>
              </a:spcBef>
              <a:spcAft>
                <a:spcPts val="0"/>
              </a:spcAft>
              <a:buClr>
                <a:schemeClr val="accent3"/>
              </a:buClr>
              <a:buFont typeface="Wingdings 2"/>
              <a:buNone/>
              <a:defRPr/>
            </a:pPr>
            <a:r>
              <a:rPr lang="en-US" sz="3200" dirty="0" smtClean="0">
                <a:solidFill>
                  <a:srgbClr val="002060"/>
                </a:solidFill>
                <a:latin typeface="+mj-lt"/>
              </a:rPr>
              <a:t>	hone their teaching skills.</a:t>
            </a:r>
          </a:p>
          <a:p>
            <a:pPr marL="320040" indent="-320040" fontAlgn="auto">
              <a:spcAft>
                <a:spcPts val="0"/>
              </a:spcAft>
              <a:buClr>
                <a:schemeClr val="accent3"/>
              </a:buClr>
              <a:buFont typeface="Wingdings"/>
              <a:buChar char=""/>
              <a:defRPr/>
            </a:pPr>
            <a:endParaRPr lang="en-US" dirty="0" smtClean="0"/>
          </a:p>
        </p:txBody>
      </p:sp>
      <p:pic>
        <p:nvPicPr>
          <p:cNvPr id="7172" name="Picture 5"/>
          <p:cNvPicPr>
            <a:picLocks noChangeAspect="1" noChangeArrowheads="1"/>
          </p:cNvPicPr>
          <p:nvPr/>
        </p:nvPicPr>
        <p:blipFill>
          <a:blip r:embed="rId3" cstate="print"/>
          <a:srcRect/>
          <a:stretch>
            <a:fillRect/>
          </a:stretch>
        </p:blipFill>
        <p:spPr bwMode="auto">
          <a:xfrm>
            <a:off x="593725" y="1524000"/>
            <a:ext cx="8550275" cy="228600"/>
          </a:xfrm>
          <a:prstGeom prst="rect">
            <a:avLst/>
          </a:prstGeom>
          <a:noFill/>
          <a:ln w="9525" algn="in">
            <a:noFill/>
            <a:miter lim="800000"/>
            <a:headEnd/>
            <a:tailEnd/>
          </a:ln>
        </p:spPr>
      </p:pic>
      <p:pic>
        <p:nvPicPr>
          <p:cNvPr id="7173" name="Picture 3"/>
          <p:cNvPicPr>
            <a:picLocks noChangeAspect="1" noChangeArrowheads="1"/>
          </p:cNvPicPr>
          <p:nvPr/>
        </p:nvPicPr>
        <p:blipFill>
          <a:blip r:embed="rId4" cstate="print"/>
          <a:srcRect/>
          <a:stretch>
            <a:fillRect/>
          </a:stretch>
        </p:blipFill>
        <p:spPr bwMode="auto">
          <a:xfrm>
            <a:off x="0" y="1524000"/>
            <a:ext cx="533400" cy="228600"/>
          </a:xfrm>
          <a:prstGeom prst="rect">
            <a:avLst/>
          </a:prstGeom>
          <a:noFill/>
          <a:ln w="9525" algn="in">
            <a:noFill/>
            <a:miter lim="800000"/>
            <a:headEnd/>
            <a:tailEnd/>
          </a:ln>
        </p:spPr>
      </p:pic>
      <p:pic>
        <p:nvPicPr>
          <p:cNvPr id="8" name="Picture 2" descr="\\Iismeserver\archived ops manual\2008\08. Marketing Communications\IISME Pictures\SF Gate Dan Raffa.bmp"/>
          <p:cNvPicPr>
            <a:picLocks noChangeAspect="1" noChangeArrowheads="1"/>
          </p:cNvPicPr>
          <p:nvPr/>
        </p:nvPicPr>
        <p:blipFill>
          <a:blip r:embed="rId5" cstate="print"/>
          <a:srcRect b="6403"/>
          <a:stretch>
            <a:fillRect/>
          </a:stretch>
        </p:blipFill>
        <p:spPr bwMode="auto">
          <a:xfrm>
            <a:off x="6019801" y="4988379"/>
            <a:ext cx="3124200" cy="1869621"/>
          </a:xfrm>
          <a:prstGeom prst="ellipse">
            <a:avLst/>
          </a:prstGeom>
          <a:ln>
            <a:noFill/>
          </a:ln>
          <a:effectLst>
            <a:softEdge rad="112500"/>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000" y="609600"/>
            <a:ext cx="1219200" cy="784758"/>
          </a:xfrm>
          <a:prstGeom prst="rect">
            <a:avLst/>
          </a:prstGeom>
        </p:spPr>
      </p:pic>
    </p:spTree>
    <p:extLst>
      <p:ext uri="{BB962C8B-B14F-4D97-AF65-F5344CB8AC3E}">
        <p14:creationId xmlns:p14="http://schemas.microsoft.com/office/powerpoint/2010/main" val="3687964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Scale>
                                      <p:cBhvr>
                                        <p:cTn id="7" dur="1000" decel="50000" fill="hold">
                                          <p:stCondLst>
                                            <p:cond delay="0"/>
                                          </p:stCondLst>
                                        </p:cTn>
                                        <p:tgtEl>
                                          <p:spTgt spid="71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70"/>
                                        </p:tgtEl>
                                        <p:attrNameLst>
                                          <p:attrName>ppt_x</p:attrName>
                                          <p:attrName>ppt_y</p:attrName>
                                        </p:attrNameLst>
                                      </p:cBhvr>
                                    </p:animMotion>
                                    <p:animEffect transition="in" filter="fade">
                                      <p:cBhvr>
                                        <p:cTn id="9" dur="1000"/>
                                        <p:tgtEl>
                                          <p:spTgt spid="7170"/>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Scale>
                                      <p:cBhvr>
                                        <p:cTn id="13"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0" end="0"/>
                                            </p:txEl>
                                          </p:spTgt>
                                        </p:tgtEl>
                                        <p:attrNameLst>
                                          <p:attrName>ppt_x</p:attrName>
                                          <p:attrName>ppt_y</p:attrName>
                                        </p:attrNameLst>
                                      </p:cBhvr>
                                    </p:animMotion>
                                    <p:animEffect transition="in" filter="fade">
                                      <p:cBhvr>
                                        <p:cTn id="15" dur="1000"/>
                                        <p:tgtEl>
                                          <p:spTgt spid="3">
                                            <p:txEl>
                                              <p:pRg st="0" end="0"/>
                                            </p:txEl>
                                          </p:spTgt>
                                        </p:tgtEl>
                                      </p:cBhvr>
                                    </p:animEffect>
                                  </p:childTnLst>
                                </p:cTn>
                              </p:par>
                              <p:par>
                                <p:cTn id="16" presetID="52"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Scale>
                                      <p:cBhvr>
                                        <p:cTn id="18"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3">
                                            <p:txEl>
                                              <p:pRg st="1" end="1"/>
                                            </p:txEl>
                                          </p:spTgt>
                                        </p:tgtEl>
                                        <p:attrNameLst>
                                          <p:attrName>ppt_x</p:attrName>
                                          <p:attrName>ppt_y</p:attrName>
                                        </p:attrNameLst>
                                      </p:cBhvr>
                                    </p:animMotion>
                                    <p:animEffect transition="in" filter="fade">
                                      <p:cBhvr>
                                        <p:cTn id="20" dur="1000"/>
                                        <p:tgtEl>
                                          <p:spTgt spid="3">
                                            <p:txEl>
                                              <p:pRg st="1" end="1"/>
                                            </p:txEl>
                                          </p:spTgt>
                                        </p:tgtEl>
                                      </p:cBhvr>
                                    </p:animEffect>
                                  </p:childTnLst>
                                </p:cTn>
                              </p:par>
                              <p:par>
                                <p:cTn id="21" presetID="52"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Scale>
                                      <p:cBhvr>
                                        <p:cTn id="23"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3">
                                            <p:txEl>
                                              <p:pRg st="2" end="2"/>
                                            </p:txEl>
                                          </p:spTgt>
                                        </p:tgtEl>
                                        <p:attrNameLst>
                                          <p:attrName>ppt_x</p:attrName>
                                          <p:attrName>ppt_y</p:attrName>
                                        </p:attrNameLst>
                                      </p:cBhvr>
                                    </p:animMotion>
                                    <p:animEffect transition="in" filter="fade">
                                      <p:cBhvr>
                                        <p:cTn id="25" dur="1000"/>
                                        <p:tgtEl>
                                          <p:spTgt spid="3">
                                            <p:txEl>
                                              <p:pRg st="2" end="2"/>
                                            </p:txEl>
                                          </p:spTgt>
                                        </p:tgtEl>
                                      </p:cBhvr>
                                    </p:animEffect>
                                  </p:childTnLst>
                                </p:cTn>
                              </p:par>
                              <p:par>
                                <p:cTn id="26" presetID="52"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Scale>
                                      <p:cBhvr>
                                        <p:cTn id="28"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xEl>
                                              <p:pRg st="3" end="3"/>
                                            </p:txEl>
                                          </p:spTgt>
                                        </p:tgtEl>
                                        <p:attrNameLst>
                                          <p:attrName>ppt_x</p:attrName>
                                          <p:attrName>ppt_y</p:attrName>
                                        </p:attrNameLst>
                                      </p:cBhvr>
                                    </p:animMotion>
                                    <p:animEffect transition="in" filter="fade">
                                      <p:cBhvr>
                                        <p:cTn id="30" dur="1000"/>
                                        <p:tgtEl>
                                          <p:spTgt spid="3">
                                            <p:txEl>
                                              <p:pRg st="3" end="3"/>
                                            </p:txEl>
                                          </p:spTgt>
                                        </p:tgtEl>
                                      </p:cBhvr>
                                    </p:animEffect>
                                  </p:childTnLst>
                                </p:cTn>
                              </p:par>
                              <p:par>
                                <p:cTn id="31" presetID="52"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Scale>
                                      <p:cBhvr>
                                        <p:cTn id="3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8"/>
                                        </p:tgtEl>
                                        <p:attrNameLst>
                                          <p:attrName>ppt_x</p:attrName>
                                          <p:attrName>ppt_y</p:attrName>
                                        </p:attrNameLst>
                                      </p:cBhvr>
                                    </p:animMotion>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69925" y="914400"/>
            <a:ext cx="7635875" cy="666750"/>
          </a:xfrm>
        </p:spPr>
        <p:txBody>
          <a:bodyPr>
            <a:normAutofit/>
          </a:bodyPr>
          <a:lstStyle/>
          <a:p>
            <a:r>
              <a:rPr lang="en-US" sz="4000" b="1" dirty="0" smtClean="0">
                <a:solidFill>
                  <a:srgbClr val="002060"/>
                </a:solidFill>
              </a:rPr>
              <a:t>Who hosts              Fellows?</a:t>
            </a:r>
            <a:endParaRPr lang="en-US" sz="4000" b="1" dirty="0" smtClean="0"/>
          </a:p>
        </p:txBody>
      </p:sp>
      <p:sp>
        <p:nvSpPr>
          <p:cNvPr id="15363" name="Content Placeholder 2"/>
          <p:cNvSpPr>
            <a:spLocks noGrp="1"/>
          </p:cNvSpPr>
          <p:nvPr>
            <p:ph idx="1"/>
          </p:nvPr>
        </p:nvSpPr>
        <p:spPr>
          <a:xfrm>
            <a:off x="609600" y="1981200"/>
            <a:ext cx="8156575" cy="4572000"/>
          </a:xfrm>
        </p:spPr>
        <p:txBody>
          <a:bodyPr numCol="2">
            <a:normAutofit fontScale="25000" lnSpcReduction="20000"/>
          </a:bodyPr>
          <a:lstStyle/>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Adobe Systems</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Aerospace </a:t>
            </a:r>
            <a:r>
              <a:rPr lang="en-US" sz="8800" dirty="0">
                <a:solidFill>
                  <a:srgbClr val="000066"/>
                </a:solidFill>
                <a:latin typeface="+mj-lt"/>
              </a:rPr>
              <a:t>Corporation</a:t>
            </a:r>
            <a:r>
              <a:rPr lang="en-US" sz="8800" dirty="0" smtClean="0">
                <a:solidFill>
                  <a:srgbClr val="000066"/>
                </a:solidFill>
                <a:latin typeface="+mj-lt"/>
              </a:rPr>
              <a:t>*</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Agilent Technologies</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Applied Materials, Inc.</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Autodesk, Inc. </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BD Biosciences</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California Water Service Co.</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Cisco Systems, Inc.</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Citrix Systems, Inc.</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CK-12 Foundation</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Coherent, Inc.</a:t>
            </a:r>
          </a:p>
          <a:p>
            <a:pPr marL="274320" indent="-274320" fontAlgn="auto">
              <a:lnSpc>
                <a:spcPct val="90000"/>
              </a:lnSpc>
              <a:spcAft>
                <a:spcPts val="0"/>
              </a:spcAft>
              <a:buClr>
                <a:schemeClr val="accent3"/>
              </a:buClr>
              <a:buFont typeface="Wingdings 2"/>
              <a:buChar char=""/>
              <a:defRPr/>
            </a:pPr>
            <a:r>
              <a:rPr lang="en-US" sz="8800" dirty="0" err="1" smtClean="0">
                <a:solidFill>
                  <a:srgbClr val="000066"/>
                </a:solidFill>
                <a:latin typeface="+mj-lt"/>
              </a:rPr>
              <a:t>Cordis</a:t>
            </a:r>
            <a:r>
              <a:rPr lang="en-US" sz="8800" dirty="0" smtClean="0">
                <a:solidFill>
                  <a:srgbClr val="000066"/>
                </a:solidFill>
                <a:latin typeface="+mj-lt"/>
              </a:rPr>
              <a:t> Corporation</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Cypress Semiconductor</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Dow Chemical Company</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El Camino Hospital/South Asian Heart</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EMC Corporation</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Ericsson</a:t>
            </a:r>
          </a:p>
          <a:p>
            <a:pPr>
              <a:lnSpc>
                <a:spcPct val="90000"/>
              </a:lnSpc>
              <a:defRPr/>
            </a:pPr>
            <a:r>
              <a:rPr lang="en-US" sz="8800" dirty="0" err="1">
                <a:solidFill>
                  <a:srgbClr val="000066"/>
                </a:solidFill>
                <a:latin typeface="+mj-lt"/>
              </a:rPr>
              <a:t>eSilicon</a:t>
            </a:r>
            <a:r>
              <a:rPr lang="en-US" sz="8800" dirty="0">
                <a:solidFill>
                  <a:srgbClr val="000066"/>
                </a:solidFill>
                <a:latin typeface="+mj-lt"/>
              </a:rPr>
              <a:t> Corporation</a:t>
            </a:r>
          </a:p>
          <a:p>
            <a:pPr>
              <a:lnSpc>
                <a:spcPct val="90000"/>
              </a:lnSpc>
              <a:defRPr/>
            </a:pPr>
            <a:r>
              <a:rPr lang="en-US" sz="8800" dirty="0" smtClean="0">
                <a:solidFill>
                  <a:srgbClr val="000066"/>
                </a:solidFill>
                <a:latin typeface="+mj-lt"/>
              </a:rPr>
              <a:t>Fairchild Semiconductor</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FUJIFILM </a:t>
            </a:r>
            <a:r>
              <a:rPr lang="en-US" sz="8800" dirty="0" err="1" smtClean="0">
                <a:solidFill>
                  <a:srgbClr val="000066"/>
                </a:solidFill>
                <a:latin typeface="+mj-lt"/>
              </a:rPr>
              <a:t>Dimatix</a:t>
            </a:r>
            <a:r>
              <a:rPr lang="en-US" sz="8800" dirty="0" smtClean="0">
                <a:solidFill>
                  <a:srgbClr val="000066"/>
                </a:solidFill>
                <a:latin typeface="+mj-lt"/>
              </a:rPr>
              <a:t>, Inc.</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Genentech</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Gladstone Institutes</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Hewlett-Packard Co.*</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Integrated Device Technology, Inc.</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Intel Corporation</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JDS Uniphase Corporation</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KLA-Tencor Corporation</a:t>
            </a:r>
          </a:p>
          <a:p>
            <a:pPr marL="274320" indent="-274320" fontAlgn="auto">
              <a:lnSpc>
                <a:spcPct val="90000"/>
              </a:lnSpc>
              <a:spcAft>
                <a:spcPts val="0"/>
              </a:spcAft>
              <a:buClr>
                <a:schemeClr val="accent3"/>
              </a:buClr>
              <a:buFont typeface="Wingdings 2"/>
              <a:buChar char=""/>
              <a:defRPr/>
            </a:pPr>
            <a:r>
              <a:rPr lang="en-US" sz="8800" dirty="0" smtClean="0">
                <a:solidFill>
                  <a:srgbClr val="000066"/>
                </a:solidFill>
                <a:latin typeface="+mj-lt"/>
              </a:rPr>
              <a:t>KQED</a:t>
            </a:r>
          </a:p>
          <a:p>
            <a:pPr marL="0" indent="0" fontAlgn="auto">
              <a:lnSpc>
                <a:spcPct val="90000"/>
              </a:lnSpc>
              <a:spcAft>
                <a:spcPts val="0"/>
              </a:spcAft>
              <a:buClr>
                <a:schemeClr val="accent3"/>
              </a:buClr>
              <a:buNone/>
              <a:defRPr/>
            </a:pPr>
            <a:endParaRPr lang="en-US" sz="8800" dirty="0" smtClean="0">
              <a:solidFill>
                <a:srgbClr val="000066"/>
              </a:solidFill>
              <a:latin typeface="+mj-lt"/>
            </a:endParaRPr>
          </a:p>
          <a:p>
            <a:pPr marL="0" indent="0" fontAlgn="auto">
              <a:lnSpc>
                <a:spcPct val="90000"/>
              </a:lnSpc>
              <a:spcAft>
                <a:spcPts val="0"/>
              </a:spcAft>
              <a:buClr>
                <a:schemeClr val="accent3"/>
              </a:buClr>
              <a:buNone/>
              <a:defRPr/>
            </a:pPr>
            <a:endParaRPr lang="en-US" sz="2400" dirty="0">
              <a:solidFill>
                <a:srgbClr val="000066"/>
              </a:solidFill>
              <a:latin typeface="+mj-lt"/>
            </a:endParaRPr>
          </a:p>
          <a:p>
            <a:pPr marL="0" indent="0" fontAlgn="auto">
              <a:lnSpc>
                <a:spcPct val="90000"/>
              </a:lnSpc>
              <a:spcAft>
                <a:spcPts val="0"/>
              </a:spcAft>
              <a:buClr>
                <a:schemeClr val="accent3"/>
              </a:buClr>
              <a:buNone/>
              <a:defRPr/>
            </a:pPr>
            <a:r>
              <a:rPr lang="en-US" sz="7200" dirty="0" smtClean="0">
                <a:solidFill>
                  <a:srgbClr val="000066"/>
                </a:solidFill>
                <a:latin typeface="+mj-lt"/>
              </a:rPr>
              <a:t>* Southern California Hosts</a:t>
            </a:r>
          </a:p>
        </p:txBody>
      </p:sp>
      <p:pic>
        <p:nvPicPr>
          <p:cNvPr id="11268" name="Picture 5"/>
          <p:cNvPicPr>
            <a:picLocks noChangeAspect="1" noChangeArrowheads="1"/>
          </p:cNvPicPr>
          <p:nvPr/>
        </p:nvPicPr>
        <p:blipFill>
          <a:blip r:embed="rId3" cstate="print"/>
          <a:srcRect/>
          <a:stretch>
            <a:fillRect/>
          </a:stretch>
        </p:blipFill>
        <p:spPr bwMode="auto">
          <a:xfrm>
            <a:off x="593725" y="1600200"/>
            <a:ext cx="8550275" cy="228600"/>
          </a:xfrm>
          <a:prstGeom prst="rect">
            <a:avLst/>
          </a:prstGeom>
          <a:noFill/>
          <a:ln w="9525" algn="in">
            <a:noFill/>
            <a:miter lim="800000"/>
            <a:headEnd/>
            <a:tailEnd/>
          </a:ln>
        </p:spPr>
      </p:pic>
      <p:pic>
        <p:nvPicPr>
          <p:cNvPr id="11269" name="Picture 3"/>
          <p:cNvPicPr>
            <a:picLocks noChangeAspect="1" noChangeArrowheads="1"/>
          </p:cNvPicPr>
          <p:nvPr/>
        </p:nvPicPr>
        <p:blipFill>
          <a:blip r:embed="rId4" cstate="print"/>
          <a:srcRect/>
          <a:stretch>
            <a:fillRect/>
          </a:stretch>
        </p:blipFill>
        <p:spPr bwMode="auto">
          <a:xfrm>
            <a:off x="0" y="1600200"/>
            <a:ext cx="533400" cy="228600"/>
          </a:xfrm>
          <a:prstGeom prst="rect">
            <a:avLst/>
          </a:prstGeom>
          <a:noFill/>
          <a:ln w="9525" algn="in">
            <a:noFill/>
            <a:miter lim="800000"/>
            <a:headEnd/>
            <a:tailEnd/>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685800"/>
            <a:ext cx="1219200" cy="784758"/>
          </a:xfrm>
          <a:prstGeom prst="rect">
            <a:avLst/>
          </a:prstGeom>
        </p:spPr>
      </p:pic>
    </p:spTree>
    <p:extLst>
      <p:ext uri="{BB962C8B-B14F-4D97-AF65-F5344CB8AC3E}">
        <p14:creationId xmlns:p14="http://schemas.microsoft.com/office/powerpoint/2010/main" val="2247500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Scale>
                                      <p:cBhvr>
                                        <p:cTn id="7" dur="1000" decel="50000" fill="hold">
                                          <p:stCondLst>
                                            <p:cond delay="0"/>
                                          </p:stCondLst>
                                        </p:cTn>
                                        <p:tgtEl>
                                          <p:spTgt spid="112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266"/>
                                        </p:tgtEl>
                                        <p:attrNameLst>
                                          <p:attrName>ppt_x</p:attrName>
                                          <p:attrName>ppt_y</p:attrName>
                                        </p:attrNameLst>
                                      </p:cBhvr>
                                    </p:animMotion>
                                    <p:animEffect transition="in" filter="fade">
                                      <p:cBhvr>
                                        <p:cTn id="9" dur="10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5363">
                                            <p:txEl>
                                              <p:pRg st="0" end="0"/>
                                            </p:txEl>
                                          </p:spTgt>
                                        </p:tgtEl>
                                        <p:attrNameLst>
                                          <p:attrName>style.visibility</p:attrName>
                                        </p:attrNameLst>
                                      </p:cBhvr>
                                      <p:to>
                                        <p:strVal val="visible"/>
                                      </p:to>
                                    </p:set>
                                    <p:animScale>
                                      <p:cBhvr>
                                        <p:cTn id="14" dur="1000" decel="50000" fill="hold">
                                          <p:stCondLst>
                                            <p:cond delay="0"/>
                                          </p:stCondLst>
                                        </p:cTn>
                                        <p:tgtEl>
                                          <p:spTgt spid="1536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5363">
                                            <p:txEl>
                                              <p:pRg st="0" end="0"/>
                                            </p:txEl>
                                          </p:spTgt>
                                        </p:tgtEl>
                                        <p:attrNameLst>
                                          <p:attrName>ppt_x</p:attrName>
                                          <p:attrName>ppt_y</p:attrName>
                                        </p:attrNameLst>
                                      </p:cBhvr>
                                    </p:animMotion>
                                    <p:animEffect transition="in" filter="fade">
                                      <p:cBhvr>
                                        <p:cTn id="16" dur="1000"/>
                                        <p:tgtEl>
                                          <p:spTgt spid="15363">
                                            <p:txEl>
                                              <p:pRg st="0" end="0"/>
                                            </p:txEl>
                                          </p:spTgt>
                                        </p:tgtEl>
                                      </p:cBhvr>
                                    </p:animEffect>
                                  </p:childTnLst>
                                </p:cTn>
                              </p:par>
                              <p:par>
                                <p:cTn id="17" presetID="52" presetClass="entr" presetSubtype="0" fill="hold" grpId="0" nodeType="withEffect">
                                  <p:stCondLst>
                                    <p:cond delay="0"/>
                                  </p:stCondLst>
                                  <p:childTnLst>
                                    <p:set>
                                      <p:cBhvr>
                                        <p:cTn id="18" dur="1" fill="hold">
                                          <p:stCondLst>
                                            <p:cond delay="0"/>
                                          </p:stCondLst>
                                        </p:cTn>
                                        <p:tgtEl>
                                          <p:spTgt spid="15363">
                                            <p:txEl>
                                              <p:pRg st="1" end="1"/>
                                            </p:txEl>
                                          </p:spTgt>
                                        </p:tgtEl>
                                        <p:attrNameLst>
                                          <p:attrName>style.visibility</p:attrName>
                                        </p:attrNameLst>
                                      </p:cBhvr>
                                      <p:to>
                                        <p:strVal val="visible"/>
                                      </p:to>
                                    </p:set>
                                    <p:animScale>
                                      <p:cBhvr>
                                        <p:cTn id="19" dur="1000" decel="50000" fill="hold">
                                          <p:stCondLst>
                                            <p:cond delay="0"/>
                                          </p:stCondLst>
                                        </p:cTn>
                                        <p:tgtEl>
                                          <p:spTgt spid="1536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5363">
                                            <p:txEl>
                                              <p:pRg st="1" end="1"/>
                                            </p:txEl>
                                          </p:spTgt>
                                        </p:tgtEl>
                                        <p:attrNameLst>
                                          <p:attrName>ppt_x</p:attrName>
                                          <p:attrName>ppt_y</p:attrName>
                                        </p:attrNameLst>
                                      </p:cBhvr>
                                    </p:animMotion>
                                    <p:animEffect transition="in" filter="fade">
                                      <p:cBhvr>
                                        <p:cTn id="21" dur="1000"/>
                                        <p:tgtEl>
                                          <p:spTgt spid="15363">
                                            <p:txEl>
                                              <p:pRg st="1" end="1"/>
                                            </p:txEl>
                                          </p:spTgt>
                                        </p:tgtEl>
                                      </p:cBhvr>
                                    </p:animEffect>
                                  </p:childTnLst>
                                </p:cTn>
                              </p:par>
                              <p:par>
                                <p:cTn id="22" presetID="52" presetClass="entr" presetSubtype="0" fill="hold" grpId="0" nodeType="withEffect">
                                  <p:stCondLst>
                                    <p:cond delay="0"/>
                                  </p:stCondLst>
                                  <p:childTnLst>
                                    <p:set>
                                      <p:cBhvr>
                                        <p:cTn id="23" dur="1" fill="hold">
                                          <p:stCondLst>
                                            <p:cond delay="0"/>
                                          </p:stCondLst>
                                        </p:cTn>
                                        <p:tgtEl>
                                          <p:spTgt spid="15363">
                                            <p:txEl>
                                              <p:pRg st="2" end="2"/>
                                            </p:txEl>
                                          </p:spTgt>
                                        </p:tgtEl>
                                        <p:attrNameLst>
                                          <p:attrName>style.visibility</p:attrName>
                                        </p:attrNameLst>
                                      </p:cBhvr>
                                      <p:to>
                                        <p:strVal val="visible"/>
                                      </p:to>
                                    </p:set>
                                    <p:animScale>
                                      <p:cBhvr>
                                        <p:cTn id="24" dur="1000" decel="50000" fill="hold">
                                          <p:stCondLst>
                                            <p:cond delay="0"/>
                                          </p:stCondLst>
                                        </p:cTn>
                                        <p:tgtEl>
                                          <p:spTgt spid="1536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15363">
                                            <p:txEl>
                                              <p:pRg st="2" end="2"/>
                                            </p:txEl>
                                          </p:spTgt>
                                        </p:tgtEl>
                                        <p:attrNameLst>
                                          <p:attrName>ppt_x</p:attrName>
                                          <p:attrName>ppt_y</p:attrName>
                                        </p:attrNameLst>
                                      </p:cBhvr>
                                    </p:animMotion>
                                    <p:animEffect transition="in" filter="fade">
                                      <p:cBhvr>
                                        <p:cTn id="26" dur="1000"/>
                                        <p:tgtEl>
                                          <p:spTgt spid="15363">
                                            <p:txEl>
                                              <p:pRg st="2" end="2"/>
                                            </p:txEl>
                                          </p:spTgt>
                                        </p:tgtEl>
                                      </p:cBhvr>
                                    </p:animEffect>
                                  </p:childTnLst>
                                </p:cTn>
                              </p:par>
                              <p:par>
                                <p:cTn id="27" presetID="52" presetClass="entr" presetSubtype="0" fill="hold" grpId="0" nodeType="withEffect">
                                  <p:stCondLst>
                                    <p:cond delay="0"/>
                                  </p:stCondLst>
                                  <p:childTnLst>
                                    <p:set>
                                      <p:cBhvr>
                                        <p:cTn id="28" dur="1" fill="hold">
                                          <p:stCondLst>
                                            <p:cond delay="0"/>
                                          </p:stCondLst>
                                        </p:cTn>
                                        <p:tgtEl>
                                          <p:spTgt spid="15363">
                                            <p:txEl>
                                              <p:pRg st="3" end="3"/>
                                            </p:txEl>
                                          </p:spTgt>
                                        </p:tgtEl>
                                        <p:attrNameLst>
                                          <p:attrName>style.visibility</p:attrName>
                                        </p:attrNameLst>
                                      </p:cBhvr>
                                      <p:to>
                                        <p:strVal val="visible"/>
                                      </p:to>
                                    </p:set>
                                    <p:animScale>
                                      <p:cBhvr>
                                        <p:cTn id="29" dur="1000" decel="50000" fill="hold">
                                          <p:stCondLst>
                                            <p:cond delay="0"/>
                                          </p:stCondLst>
                                        </p:cTn>
                                        <p:tgtEl>
                                          <p:spTgt spid="1536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5363">
                                            <p:txEl>
                                              <p:pRg st="3" end="3"/>
                                            </p:txEl>
                                          </p:spTgt>
                                        </p:tgtEl>
                                        <p:attrNameLst>
                                          <p:attrName>ppt_x</p:attrName>
                                          <p:attrName>ppt_y</p:attrName>
                                        </p:attrNameLst>
                                      </p:cBhvr>
                                    </p:animMotion>
                                    <p:animEffect transition="in" filter="fade">
                                      <p:cBhvr>
                                        <p:cTn id="31" dur="1000"/>
                                        <p:tgtEl>
                                          <p:spTgt spid="15363">
                                            <p:txEl>
                                              <p:pRg st="3" end="3"/>
                                            </p:txEl>
                                          </p:spTgt>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15363">
                                            <p:txEl>
                                              <p:pRg st="4" end="4"/>
                                            </p:txEl>
                                          </p:spTgt>
                                        </p:tgtEl>
                                        <p:attrNameLst>
                                          <p:attrName>style.visibility</p:attrName>
                                        </p:attrNameLst>
                                      </p:cBhvr>
                                      <p:to>
                                        <p:strVal val="visible"/>
                                      </p:to>
                                    </p:set>
                                    <p:animScale>
                                      <p:cBhvr>
                                        <p:cTn id="34" dur="1000" decel="50000" fill="hold">
                                          <p:stCondLst>
                                            <p:cond delay="0"/>
                                          </p:stCondLst>
                                        </p:cTn>
                                        <p:tgtEl>
                                          <p:spTgt spid="1536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15363">
                                            <p:txEl>
                                              <p:pRg st="4" end="4"/>
                                            </p:txEl>
                                          </p:spTgt>
                                        </p:tgtEl>
                                        <p:attrNameLst>
                                          <p:attrName>ppt_x</p:attrName>
                                          <p:attrName>ppt_y</p:attrName>
                                        </p:attrNameLst>
                                      </p:cBhvr>
                                    </p:animMotion>
                                    <p:animEffect transition="in" filter="fade">
                                      <p:cBhvr>
                                        <p:cTn id="36" dur="1000"/>
                                        <p:tgtEl>
                                          <p:spTgt spid="15363">
                                            <p:txEl>
                                              <p:pRg st="4" end="4"/>
                                            </p:txEl>
                                          </p:spTgt>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15363">
                                            <p:txEl>
                                              <p:pRg st="5" end="5"/>
                                            </p:txEl>
                                          </p:spTgt>
                                        </p:tgtEl>
                                        <p:attrNameLst>
                                          <p:attrName>style.visibility</p:attrName>
                                        </p:attrNameLst>
                                      </p:cBhvr>
                                      <p:to>
                                        <p:strVal val="visible"/>
                                      </p:to>
                                    </p:set>
                                    <p:animScale>
                                      <p:cBhvr>
                                        <p:cTn id="39" dur="1000" decel="50000" fill="hold">
                                          <p:stCondLst>
                                            <p:cond delay="0"/>
                                          </p:stCondLst>
                                        </p:cTn>
                                        <p:tgtEl>
                                          <p:spTgt spid="1536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5363">
                                            <p:txEl>
                                              <p:pRg st="5" end="5"/>
                                            </p:txEl>
                                          </p:spTgt>
                                        </p:tgtEl>
                                        <p:attrNameLst>
                                          <p:attrName>ppt_x</p:attrName>
                                          <p:attrName>ppt_y</p:attrName>
                                        </p:attrNameLst>
                                      </p:cBhvr>
                                    </p:animMotion>
                                    <p:animEffect transition="in" filter="fade">
                                      <p:cBhvr>
                                        <p:cTn id="41" dur="1000"/>
                                        <p:tgtEl>
                                          <p:spTgt spid="15363">
                                            <p:txEl>
                                              <p:pRg st="5" end="5"/>
                                            </p:txEl>
                                          </p:spTgt>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15363">
                                            <p:txEl>
                                              <p:pRg st="6" end="6"/>
                                            </p:txEl>
                                          </p:spTgt>
                                        </p:tgtEl>
                                        <p:attrNameLst>
                                          <p:attrName>style.visibility</p:attrName>
                                        </p:attrNameLst>
                                      </p:cBhvr>
                                      <p:to>
                                        <p:strVal val="visible"/>
                                      </p:to>
                                    </p:set>
                                    <p:animScale>
                                      <p:cBhvr>
                                        <p:cTn id="44" dur="1000" decel="50000" fill="hold">
                                          <p:stCondLst>
                                            <p:cond delay="0"/>
                                          </p:stCondLst>
                                        </p:cTn>
                                        <p:tgtEl>
                                          <p:spTgt spid="1536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15363">
                                            <p:txEl>
                                              <p:pRg st="6" end="6"/>
                                            </p:txEl>
                                          </p:spTgt>
                                        </p:tgtEl>
                                        <p:attrNameLst>
                                          <p:attrName>ppt_x</p:attrName>
                                          <p:attrName>ppt_y</p:attrName>
                                        </p:attrNameLst>
                                      </p:cBhvr>
                                    </p:animMotion>
                                    <p:animEffect transition="in" filter="fade">
                                      <p:cBhvr>
                                        <p:cTn id="46" dur="1000"/>
                                        <p:tgtEl>
                                          <p:spTgt spid="15363">
                                            <p:txEl>
                                              <p:pRg st="6" end="6"/>
                                            </p:txEl>
                                          </p:spTgt>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15363">
                                            <p:txEl>
                                              <p:pRg st="7" end="7"/>
                                            </p:txEl>
                                          </p:spTgt>
                                        </p:tgtEl>
                                        <p:attrNameLst>
                                          <p:attrName>style.visibility</p:attrName>
                                        </p:attrNameLst>
                                      </p:cBhvr>
                                      <p:to>
                                        <p:strVal val="visible"/>
                                      </p:to>
                                    </p:set>
                                    <p:animScale>
                                      <p:cBhvr>
                                        <p:cTn id="49" dur="1000" decel="50000" fill="hold">
                                          <p:stCondLst>
                                            <p:cond delay="0"/>
                                          </p:stCondLst>
                                        </p:cTn>
                                        <p:tgtEl>
                                          <p:spTgt spid="1536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5363">
                                            <p:txEl>
                                              <p:pRg st="7" end="7"/>
                                            </p:txEl>
                                          </p:spTgt>
                                        </p:tgtEl>
                                        <p:attrNameLst>
                                          <p:attrName>ppt_x</p:attrName>
                                          <p:attrName>ppt_y</p:attrName>
                                        </p:attrNameLst>
                                      </p:cBhvr>
                                    </p:animMotion>
                                    <p:animEffect transition="in" filter="fade">
                                      <p:cBhvr>
                                        <p:cTn id="51" dur="1000"/>
                                        <p:tgtEl>
                                          <p:spTgt spid="15363">
                                            <p:txEl>
                                              <p:pRg st="7" end="7"/>
                                            </p:txEl>
                                          </p:spTgt>
                                        </p:tgtEl>
                                      </p:cBhvr>
                                    </p:animEffect>
                                  </p:childTnLst>
                                </p:cTn>
                              </p:par>
                              <p:par>
                                <p:cTn id="52" presetID="52" presetClass="entr" presetSubtype="0" fill="hold" grpId="0" nodeType="withEffect">
                                  <p:stCondLst>
                                    <p:cond delay="0"/>
                                  </p:stCondLst>
                                  <p:childTnLst>
                                    <p:set>
                                      <p:cBhvr>
                                        <p:cTn id="53" dur="1" fill="hold">
                                          <p:stCondLst>
                                            <p:cond delay="0"/>
                                          </p:stCondLst>
                                        </p:cTn>
                                        <p:tgtEl>
                                          <p:spTgt spid="15363">
                                            <p:txEl>
                                              <p:pRg st="8" end="8"/>
                                            </p:txEl>
                                          </p:spTgt>
                                        </p:tgtEl>
                                        <p:attrNameLst>
                                          <p:attrName>style.visibility</p:attrName>
                                        </p:attrNameLst>
                                      </p:cBhvr>
                                      <p:to>
                                        <p:strVal val="visible"/>
                                      </p:to>
                                    </p:set>
                                    <p:animScale>
                                      <p:cBhvr>
                                        <p:cTn id="54" dur="1000" decel="50000" fill="hold">
                                          <p:stCondLst>
                                            <p:cond delay="0"/>
                                          </p:stCondLst>
                                        </p:cTn>
                                        <p:tgtEl>
                                          <p:spTgt spid="1536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15363">
                                            <p:txEl>
                                              <p:pRg st="8" end="8"/>
                                            </p:txEl>
                                          </p:spTgt>
                                        </p:tgtEl>
                                        <p:attrNameLst>
                                          <p:attrName>ppt_x</p:attrName>
                                          <p:attrName>ppt_y</p:attrName>
                                        </p:attrNameLst>
                                      </p:cBhvr>
                                    </p:animMotion>
                                    <p:animEffect transition="in" filter="fade">
                                      <p:cBhvr>
                                        <p:cTn id="56" dur="1000"/>
                                        <p:tgtEl>
                                          <p:spTgt spid="15363">
                                            <p:txEl>
                                              <p:pRg st="8" end="8"/>
                                            </p:txEl>
                                          </p:spTgt>
                                        </p:tgtEl>
                                      </p:cBhvr>
                                    </p:animEffect>
                                  </p:childTnLst>
                                </p:cTn>
                              </p:par>
                              <p:par>
                                <p:cTn id="57" presetID="52" presetClass="entr" presetSubtype="0" fill="hold" grpId="0" nodeType="withEffect">
                                  <p:stCondLst>
                                    <p:cond delay="0"/>
                                  </p:stCondLst>
                                  <p:childTnLst>
                                    <p:set>
                                      <p:cBhvr>
                                        <p:cTn id="58" dur="1" fill="hold">
                                          <p:stCondLst>
                                            <p:cond delay="0"/>
                                          </p:stCondLst>
                                        </p:cTn>
                                        <p:tgtEl>
                                          <p:spTgt spid="15363">
                                            <p:txEl>
                                              <p:pRg st="9" end="9"/>
                                            </p:txEl>
                                          </p:spTgt>
                                        </p:tgtEl>
                                        <p:attrNameLst>
                                          <p:attrName>style.visibility</p:attrName>
                                        </p:attrNameLst>
                                      </p:cBhvr>
                                      <p:to>
                                        <p:strVal val="visible"/>
                                      </p:to>
                                    </p:set>
                                    <p:animScale>
                                      <p:cBhvr>
                                        <p:cTn id="59" dur="1000" decel="50000" fill="hold">
                                          <p:stCondLst>
                                            <p:cond delay="0"/>
                                          </p:stCondLst>
                                        </p:cTn>
                                        <p:tgtEl>
                                          <p:spTgt spid="1536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5363">
                                            <p:txEl>
                                              <p:pRg st="9" end="9"/>
                                            </p:txEl>
                                          </p:spTgt>
                                        </p:tgtEl>
                                        <p:attrNameLst>
                                          <p:attrName>ppt_x</p:attrName>
                                          <p:attrName>ppt_y</p:attrName>
                                        </p:attrNameLst>
                                      </p:cBhvr>
                                    </p:animMotion>
                                    <p:animEffect transition="in" filter="fade">
                                      <p:cBhvr>
                                        <p:cTn id="61" dur="1000"/>
                                        <p:tgtEl>
                                          <p:spTgt spid="15363">
                                            <p:txEl>
                                              <p:pRg st="9" end="9"/>
                                            </p:txEl>
                                          </p:spTgt>
                                        </p:tgtEl>
                                      </p:cBhvr>
                                    </p:animEffect>
                                  </p:childTnLst>
                                </p:cTn>
                              </p:par>
                              <p:par>
                                <p:cTn id="62" presetID="52" presetClass="entr" presetSubtype="0" fill="hold" grpId="0" nodeType="withEffect">
                                  <p:stCondLst>
                                    <p:cond delay="0"/>
                                  </p:stCondLst>
                                  <p:childTnLst>
                                    <p:set>
                                      <p:cBhvr>
                                        <p:cTn id="63" dur="1" fill="hold">
                                          <p:stCondLst>
                                            <p:cond delay="0"/>
                                          </p:stCondLst>
                                        </p:cTn>
                                        <p:tgtEl>
                                          <p:spTgt spid="15363">
                                            <p:txEl>
                                              <p:pRg st="10" end="10"/>
                                            </p:txEl>
                                          </p:spTgt>
                                        </p:tgtEl>
                                        <p:attrNameLst>
                                          <p:attrName>style.visibility</p:attrName>
                                        </p:attrNameLst>
                                      </p:cBhvr>
                                      <p:to>
                                        <p:strVal val="visible"/>
                                      </p:to>
                                    </p:set>
                                    <p:animScale>
                                      <p:cBhvr>
                                        <p:cTn id="64" dur="1000" decel="50000" fill="hold">
                                          <p:stCondLst>
                                            <p:cond delay="0"/>
                                          </p:stCondLst>
                                        </p:cTn>
                                        <p:tgtEl>
                                          <p:spTgt spid="15363">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15363">
                                            <p:txEl>
                                              <p:pRg st="10" end="10"/>
                                            </p:txEl>
                                          </p:spTgt>
                                        </p:tgtEl>
                                        <p:attrNameLst>
                                          <p:attrName>ppt_x</p:attrName>
                                          <p:attrName>ppt_y</p:attrName>
                                        </p:attrNameLst>
                                      </p:cBhvr>
                                    </p:animMotion>
                                    <p:animEffect transition="in" filter="fade">
                                      <p:cBhvr>
                                        <p:cTn id="66" dur="1000"/>
                                        <p:tgtEl>
                                          <p:spTgt spid="15363">
                                            <p:txEl>
                                              <p:pRg st="10" end="10"/>
                                            </p:txEl>
                                          </p:spTgt>
                                        </p:tgtEl>
                                      </p:cBhvr>
                                    </p:animEffect>
                                  </p:childTnLst>
                                </p:cTn>
                              </p:par>
                              <p:par>
                                <p:cTn id="67" presetID="52" presetClass="entr" presetSubtype="0" fill="hold" grpId="0" nodeType="withEffect">
                                  <p:stCondLst>
                                    <p:cond delay="0"/>
                                  </p:stCondLst>
                                  <p:childTnLst>
                                    <p:set>
                                      <p:cBhvr>
                                        <p:cTn id="68" dur="1" fill="hold">
                                          <p:stCondLst>
                                            <p:cond delay="0"/>
                                          </p:stCondLst>
                                        </p:cTn>
                                        <p:tgtEl>
                                          <p:spTgt spid="15363">
                                            <p:txEl>
                                              <p:pRg st="11" end="11"/>
                                            </p:txEl>
                                          </p:spTgt>
                                        </p:tgtEl>
                                        <p:attrNameLst>
                                          <p:attrName>style.visibility</p:attrName>
                                        </p:attrNameLst>
                                      </p:cBhvr>
                                      <p:to>
                                        <p:strVal val="visible"/>
                                      </p:to>
                                    </p:set>
                                    <p:animScale>
                                      <p:cBhvr>
                                        <p:cTn id="69" dur="1000" decel="50000" fill="hold">
                                          <p:stCondLst>
                                            <p:cond delay="0"/>
                                          </p:stCondLst>
                                        </p:cTn>
                                        <p:tgtEl>
                                          <p:spTgt spid="15363">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0" dur="1000" decel="50000" fill="hold">
                                          <p:stCondLst>
                                            <p:cond delay="0"/>
                                          </p:stCondLst>
                                        </p:cTn>
                                        <p:tgtEl>
                                          <p:spTgt spid="15363">
                                            <p:txEl>
                                              <p:pRg st="11" end="11"/>
                                            </p:txEl>
                                          </p:spTgt>
                                        </p:tgtEl>
                                        <p:attrNameLst>
                                          <p:attrName>ppt_x</p:attrName>
                                          <p:attrName>ppt_y</p:attrName>
                                        </p:attrNameLst>
                                      </p:cBhvr>
                                    </p:animMotion>
                                    <p:animEffect transition="in" filter="fade">
                                      <p:cBhvr>
                                        <p:cTn id="71" dur="1000"/>
                                        <p:tgtEl>
                                          <p:spTgt spid="15363">
                                            <p:txEl>
                                              <p:pRg st="11" end="11"/>
                                            </p:txEl>
                                          </p:spTgt>
                                        </p:tgtEl>
                                      </p:cBhvr>
                                    </p:animEffect>
                                  </p:childTnLst>
                                </p:cTn>
                              </p:par>
                              <p:par>
                                <p:cTn id="72" presetID="52" presetClass="entr" presetSubtype="0" fill="hold" grpId="0" nodeType="withEffect">
                                  <p:stCondLst>
                                    <p:cond delay="0"/>
                                  </p:stCondLst>
                                  <p:childTnLst>
                                    <p:set>
                                      <p:cBhvr>
                                        <p:cTn id="73" dur="1" fill="hold">
                                          <p:stCondLst>
                                            <p:cond delay="0"/>
                                          </p:stCondLst>
                                        </p:cTn>
                                        <p:tgtEl>
                                          <p:spTgt spid="15363">
                                            <p:txEl>
                                              <p:pRg st="12" end="12"/>
                                            </p:txEl>
                                          </p:spTgt>
                                        </p:tgtEl>
                                        <p:attrNameLst>
                                          <p:attrName>style.visibility</p:attrName>
                                        </p:attrNameLst>
                                      </p:cBhvr>
                                      <p:to>
                                        <p:strVal val="visible"/>
                                      </p:to>
                                    </p:set>
                                    <p:animScale>
                                      <p:cBhvr>
                                        <p:cTn id="74" dur="1000" decel="50000" fill="hold">
                                          <p:stCondLst>
                                            <p:cond delay="0"/>
                                          </p:stCondLst>
                                        </p:cTn>
                                        <p:tgtEl>
                                          <p:spTgt spid="15363">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15363">
                                            <p:txEl>
                                              <p:pRg st="12" end="12"/>
                                            </p:txEl>
                                          </p:spTgt>
                                        </p:tgtEl>
                                        <p:attrNameLst>
                                          <p:attrName>ppt_x</p:attrName>
                                          <p:attrName>ppt_y</p:attrName>
                                        </p:attrNameLst>
                                      </p:cBhvr>
                                    </p:animMotion>
                                    <p:animEffect transition="in" filter="fade">
                                      <p:cBhvr>
                                        <p:cTn id="76" dur="1000"/>
                                        <p:tgtEl>
                                          <p:spTgt spid="15363">
                                            <p:txEl>
                                              <p:pRg st="12" end="12"/>
                                            </p:txEl>
                                          </p:spTgt>
                                        </p:tgtEl>
                                      </p:cBhvr>
                                    </p:animEffect>
                                  </p:childTnLst>
                                </p:cTn>
                              </p:par>
                              <p:par>
                                <p:cTn id="77" presetID="52" presetClass="entr" presetSubtype="0" fill="hold" grpId="0" nodeType="withEffect">
                                  <p:stCondLst>
                                    <p:cond delay="0"/>
                                  </p:stCondLst>
                                  <p:childTnLst>
                                    <p:set>
                                      <p:cBhvr>
                                        <p:cTn id="78" dur="1" fill="hold">
                                          <p:stCondLst>
                                            <p:cond delay="0"/>
                                          </p:stCondLst>
                                        </p:cTn>
                                        <p:tgtEl>
                                          <p:spTgt spid="15363">
                                            <p:txEl>
                                              <p:pRg st="13" end="13"/>
                                            </p:txEl>
                                          </p:spTgt>
                                        </p:tgtEl>
                                        <p:attrNameLst>
                                          <p:attrName>style.visibility</p:attrName>
                                        </p:attrNameLst>
                                      </p:cBhvr>
                                      <p:to>
                                        <p:strVal val="visible"/>
                                      </p:to>
                                    </p:set>
                                    <p:animScale>
                                      <p:cBhvr>
                                        <p:cTn id="79" dur="1000" decel="50000" fill="hold">
                                          <p:stCondLst>
                                            <p:cond delay="0"/>
                                          </p:stCondLst>
                                        </p:cTn>
                                        <p:tgtEl>
                                          <p:spTgt spid="15363">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5363">
                                            <p:txEl>
                                              <p:pRg st="13" end="13"/>
                                            </p:txEl>
                                          </p:spTgt>
                                        </p:tgtEl>
                                        <p:attrNameLst>
                                          <p:attrName>ppt_x</p:attrName>
                                          <p:attrName>ppt_y</p:attrName>
                                        </p:attrNameLst>
                                      </p:cBhvr>
                                    </p:animMotion>
                                    <p:animEffect transition="in" filter="fade">
                                      <p:cBhvr>
                                        <p:cTn id="81" dur="1000"/>
                                        <p:tgtEl>
                                          <p:spTgt spid="15363">
                                            <p:txEl>
                                              <p:pRg st="13" end="13"/>
                                            </p:txEl>
                                          </p:spTgt>
                                        </p:tgtEl>
                                      </p:cBhvr>
                                    </p:animEffect>
                                  </p:childTnLst>
                                </p:cTn>
                              </p:par>
                              <p:par>
                                <p:cTn id="82" presetID="52" presetClass="entr" presetSubtype="0" fill="hold" grpId="0" nodeType="withEffect">
                                  <p:stCondLst>
                                    <p:cond delay="0"/>
                                  </p:stCondLst>
                                  <p:childTnLst>
                                    <p:set>
                                      <p:cBhvr>
                                        <p:cTn id="83" dur="1" fill="hold">
                                          <p:stCondLst>
                                            <p:cond delay="0"/>
                                          </p:stCondLst>
                                        </p:cTn>
                                        <p:tgtEl>
                                          <p:spTgt spid="15363">
                                            <p:txEl>
                                              <p:pRg st="14" end="14"/>
                                            </p:txEl>
                                          </p:spTgt>
                                        </p:tgtEl>
                                        <p:attrNameLst>
                                          <p:attrName>style.visibility</p:attrName>
                                        </p:attrNameLst>
                                      </p:cBhvr>
                                      <p:to>
                                        <p:strVal val="visible"/>
                                      </p:to>
                                    </p:set>
                                    <p:animScale>
                                      <p:cBhvr>
                                        <p:cTn id="84" dur="1000" decel="50000" fill="hold">
                                          <p:stCondLst>
                                            <p:cond delay="0"/>
                                          </p:stCondLst>
                                        </p:cTn>
                                        <p:tgtEl>
                                          <p:spTgt spid="15363">
                                            <p:txEl>
                                              <p:pRg st="14" end="1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15363">
                                            <p:txEl>
                                              <p:pRg st="14" end="14"/>
                                            </p:txEl>
                                          </p:spTgt>
                                        </p:tgtEl>
                                        <p:attrNameLst>
                                          <p:attrName>ppt_x</p:attrName>
                                          <p:attrName>ppt_y</p:attrName>
                                        </p:attrNameLst>
                                      </p:cBhvr>
                                    </p:animMotion>
                                    <p:animEffect transition="in" filter="fade">
                                      <p:cBhvr>
                                        <p:cTn id="86" dur="1000"/>
                                        <p:tgtEl>
                                          <p:spTgt spid="15363">
                                            <p:txEl>
                                              <p:pRg st="14" end="14"/>
                                            </p:txEl>
                                          </p:spTgt>
                                        </p:tgtEl>
                                      </p:cBhvr>
                                    </p:animEffect>
                                  </p:childTnLst>
                                </p:cTn>
                              </p:par>
                              <p:par>
                                <p:cTn id="87" presetID="52" presetClass="entr" presetSubtype="0" fill="hold" grpId="0" nodeType="withEffect">
                                  <p:stCondLst>
                                    <p:cond delay="0"/>
                                  </p:stCondLst>
                                  <p:childTnLst>
                                    <p:set>
                                      <p:cBhvr>
                                        <p:cTn id="88" dur="1" fill="hold">
                                          <p:stCondLst>
                                            <p:cond delay="0"/>
                                          </p:stCondLst>
                                        </p:cTn>
                                        <p:tgtEl>
                                          <p:spTgt spid="15363">
                                            <p:txEl>
                                              <p:pRg st="15" end="15"/>
                                            </p:txEl>
                                          </p:spTgt>
                                        </p:tgtEl>
                                        <p:attrNameLst>
                                          <p:attrName>style.visibility</p:attrName>
                                        </p:attrNameLst>
                                      </p:cBhvr>
                                      <p:to>
                                        <p:strVal val="visible"/>
                                      </p:to>
                                    </p:set>
                                    <p:animScale>
                                      <p:cBhvr>
                                        <p:cTn id="89" dur="1000" decel="50000" fill="hold">
                                          <p:stCondLst>
                                            <p:cond delay="0"/>
                                          </p:stCondLst>
                                        </p:cTn>
                                        <p:tgtEl>
                                          <p:spTgt spid="15363">
                                            <p:txEl>
                                              <p:pRg st="15" end="1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0" dur="1000" decel="50000" fill="hold">
                                          <p:stCondLst>
                                            <p:cond delay="0"/>
                                          </p:stCondLst>
                                        </p:cTn>
                                        <p:tgtEl>
                                          <p:spTgt spid="15363">
                                            <p:txEl>
                                              <p:pRg st="15" end="15"/>
                                            </p:txEl>
                                          </p:spTgt>
                                        </p:tgtEl>
                                        <p:attrNameLst>
                                          <p:attrName>ppt_x</p:attrName>
                                          <p:attrName>ppt_y</p:attrName>
                                        </p:attrNameLst>
                                      </p:cBhvr>
                                    </p:animMotion>
                                    <p:animEffect transition="in" filter="fade">
                                      <p:cBhvr>
                                        <p:cTn id="91" dur="1000"/>
                                        <p:tgtEl>
                                          <p:spTgt spid="15363">
                                            <p:txEl>
                                              <p:pRg st="15" end="15"/>
                                            </p:txEl>
                                          </p:spTgt>
                                        </p:tgtEl>
                                      </p:cBhvr>
                                    </p:animEffect>
                                  </p:childTnLst>
                                </p:cTn>
                              </p:par>
                              <p:par>
                                <p:cTn id="92" presetID="52" presetClass="entr" presetSubtype="0" fill="hold" grpId="0" nodeType="withEffect">
                                  <p:stCondLst>
                                    <p:cond delay="0"/>
                                  </p:stCondLst>
                                  <p:childTnLst>
                                    <p:set>
                                      <p:cBhvr>
                                        <p:cTn id="93" dur="1" fill="hold">
                                          <p:stCondLst>
                                            <p:cond delay="0"/>
                                          </p:stCondLst>
                                        </p:cTn>
                                        <p:tgtEl>
                                          <p:spTgt spid="15363">
                                            <p:txEl>
                                              <p:pRg st="16" end="16"/>
                                            </p:txEl>
                                          </p:spTgt>
                                        </p:tgtEl>
                                        <p:attrNameLst>
                                          <p:attrName>style.visibility</p:attrName>
                                        </p:attrNameLst>
                                      </p:cBhvr>
                                      <p:to>
                                        <p:strVal val="visible"/>
                                      </p:to>
                                    </p:set>
                                    <p:animScale>
                                      <p:cBhvr>
                                        <p:cTn id="94" dur="1000" decel="50000" fill="hold">
                                          <p:stCondLst>
                                            <p:cond delay="0"/>
                                          </p:stCondLst>
                                        </p:cTn>
                                        <p:tgtEl>
                                          <p:spTgt spid="15363">
                                            <p:txEl>
                                              <p:pRg st="16" end="1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5" dur="1000" decel="50000" fill="hold">
                                          <p:stCondLst>
                                            <p:cond delay="0"/>
                                          </p:stCondLst>
                                        </p:cTn>
                                        <p:tgtEl>
                                          <p:spTgt spid="15363">
                                            <p:txEl>
                                              <p:pRg st="16" end="16"/>
                                            </p:txEl>
                                          </p:spTgt>
                                        </p:tgtEl>
                                        <p:attrNameLst>
                                          <p:attrName>ppt_x</p:attrName>
                                          <p:attrName>ppt_y</p:attrName>
                                        </p:attrNameLst>
                                      </p:cBhvr>
                                    </p:animMotion>
                                    <p:animEffect transition="in" filter="fade">
                                      <p:cBhvr>
                                        <p:cTn id="96" dur="1000"/>
                                        <p:tgtEl>
                                          <p:spTgt spid="15363">
                                            <p:txEl>
                                              <p:pRg st="16" end="16"/>
                                            </p:txEl>
                                          </p:spTgt>
                                        </p:tgtEl>
                                      </p:cBhvr>
                                    </p:animEffect>
                                  </p:childTnLst>
                                </p:cTn>
                              </p:par>
                              <p:par>
                                <p:cTn id="97" presetID="52" presetClass="entr" presetSubtype="0" fill="hold" grpId="0" nodeType="withEffect">
                                  <p:stCondLst>
                                    <p:cond delay="0"/>
                                  </p:stCondLst>
                                  <p:childTnLst>
                                    <p:set>
                                      <p:cBhvr>
                                        <p:cTn id="98" dur="1" fill="hold">
                                          <p:stCondLst>
                                            <p:cond delay="0"/>
                                          </p:stCondLst>
                                        </p:cTn>
                                        <p:tgtEl>
                                          <p:spTgt spid="15363">
                                            <p:txEl>
                                              <p:pRg st="17" end="17"/>
                                            </p:txEl>
                                          </p:spTgt>
                                        </p:tgtEl>
                                        <p:attrNameLst>
                                          <p:attrName>style.visibility</p:attrName>
                                        </p:attrNameLst>
                                      </p:cBhvr>
                                      <p:to>
                                        <p:strVal val="visible"/>
                                      </p:to>
                                    </p:set>
                                    <p:animScale>
                                      <p:cBhvr>
                                        <p:cTn id="99" dur="1000" decel="50000" fill="hold">
                                          <p:stCondLst>
                                            <p:cond delay="0"/>
                                          </p:stCondLst>
                                        </p:cTn>
                                        <p:tgtEl>
                                          <p:spTgt spid="15363">
                                            <p:txEl>
                                              <p:pRg st="17" end="1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5363">
                                            <p:txEl>
                                              <p:pRg st="17" end="17"/>
                                            </p:txEl>
                                          </p:spTgt>
                                        </p:tgtEl>
                                        <p:attrNameLst>
                                          <p:attrName>ppt_x</p:attrName>
                                          <p:attrName>ppt_y</p:attrName>
                                        </p:attrNameLst>
                                      </p:cBhvr>
                                    </p:animMotion>
                                    <p:animEffect transition="in" filter="fade">
                                      <p:cBhvr>
                                        <p:cTn id="101" dur="1000"/>
                                        <p:tgtEl>
                                          <p:spTgt spid="15363">
                                            <p:txEl>
                                              <p:pRg st="17" end="17"/>
                                            </p:txEl>
                                          </p:spTgt>
                                        </p:tgtEl>
                                      </p:cBhvr>
                                    </p:animEffect>
                                  </p:childTnLst>
                                </p:cTn>
                              </p:par>
                              <p:par>
                                <p:cTn id="102" presetID="52" presetClass="entr" presetSubtype="0" fill="hold" grpId="0" nodeType="withEffect">
                                  <p:stCondLst>
                                    <p:cond delay="0"/>
                                  </p:stCondLst>
                                  <p:childTnLst>
                                    <p:set>
                                      <p:cBhvr>
                                        <p:cTn id="103" dur="1" fill="hold">
                                          <p:stCondLst>
                                            <p:cond delay="0"/>
                                          </p:stCondLst>
                                        </p:cTn>
                                        <p:tgtEl>
                                          <p:spTgt spid="15363">
                                            <p:txEl>
                                              <p:pRg st="18" end="18"/>
                                            </p:txEl>
                                          </p:spTgt>
                                        </p:tgtEl>
                                        <p:attrNameLst>
                                          <p:attrName>style.visibility</p:attrName>
                                        </p:attrNameLst>
                                      </p:cBhvr>
                                      <p:to>
                                        <p:strVal val="visible"/>
                                      </p:to>
                                    </p:set>
                                    <p:animScale>
                                      <p:cBhvr>
                                        <p:cTn id="104" dur="1000" decel="50000" fill="hold">
                                          <p:stCondLst>
                                            <p:cond delay="0"/>
                                          </p:stCondLst>
                                        </p:cTn>
                                        <p:tgtEl>
                                          <p:spTgt spid="15363">
                                            <p:txEl>
                                              <p:pRg st="18" end="1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5" dur="1000" decel="50000" fill="hold">
                                          <p:stCondLst>
                                            <p:cond delay="0"/>
                                          </p:stCondLst>
                                        </p:cTn>
                                        <p:tgtEl>
                                          <p:spTgt spid="15363">
                                            <p:txEl>
                                              <p:pRg st="18" end="18"/>
                                            </p:txEl>
                                          </p:spTgt>
                                        </p:tgtEl>
                                        <p:attrNameLst>
                                          <p:attrName>ppt_x</p:attrName>
                                          <p:attrName>ppt_y</p:attrName>
                                        </p:attrNameLst>
                                      </p:cBhvr>
                                    </p:animMotion>
                                    <p:animEffect transition="in" filter="fade">
                                      <p:cBhvr>
                                        <p:cTn id="106" dur="1000"/>
                                        <p:tgtEl>
                                          <p:spTgt spid="15363">
                                            <p:txEl>
                                              <p:pRg st="18" end="18"/>
                                            </p:txEl>
                                          </p:spTgt>
                                        </p:tgtEl>
                                      </p:cBhvr>
                                    </p:animEffect>
                                  </p:childTnLst>
                                </p:cTn>
                              </p:par>
                              <p:par>
                                <p:cTn id="107" presetID="52" presetClass="entr" presetSubtype="0" fill="hold" grpId="0" nodeType="withEffect">
                                  <p:stCondLst>
                                    <p:cond delay="0"/>
                                  </p:stCondLst>
                                  <p:childTnLst>
                                    <p:set>
                                      <p:cBhvr>
                                        <p:cTn id="108" dur="1" fill="hold">
                                          <p:stCondLst>
                                            <p:cond delay="0"/>
                                          </p:stCondLst>
                                        </p:cTn>
                                        <p:tgtEl>
                                          <p:spTgt spid="15363">
                                            <p:txEl>
                                              <p:pRg st="19" end="19"/>
                                            </p:txEl>
                                          </p:spTgt>
                                        </p:tgtEl>
                                        <p:attrNameLst>
                                          <p:attrName>style.visibility</p:attrName>
                                        </p:attrNameLst>
                                      </p:cBhvr>
                                      <p:to>
                                        <p:strVal val="visible"/>
                                      </p:to>
                                    </p:set>
                                    <p:animScale>
                                      <p:cBhvr>
                                        <p:cTn id="109" dur="1000" decel="50000" fill="hold">
                                          <p:stCondLst>
                                            <p:cond delay="0"/>
                                          </p:stCondLst>
                                        </p:cTn>
                                        <p:tgtEl>
                                          <p:spTgt spid="15363">
                                            <p:txEl>
                                              <p:pRg st="19" end="1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0" dur="1000" decel="50000" fill="hold">
                                          <p:stCondLst>
                                            <p:cond delay="0"/>
                                          </p:stCondLst>
                                        </p:cTn>
                                        <p:tgtEl>
                                          <p:spTgt spid="15363">
                                            <p:txEl>
                                              <p:pRg st="19" end="19"/>
                                            </p:txEl>
                                          </p:spTgt>
                                        </p:tgtEl>
                                        <p:attrNameLst>
                                          <p:attrName>ppt_x</p:attrName>
                                          <p:attrName>ppt_y</p:attrName>
                                        </p:attrNameLst>
                                      </p:cBhvr>
                                    </p:animMotion>
                                    <p:animEffect transition="in" filter="fade">
                                      <p:cBhvr>
                                        <p:cTn id="111" dur="1000"/>
                                        <p:tgtEl>
                                          <p:spTgt spid="15363">
                                            <p:txEl>
                                              <p:pRg st="19" end="19"/>
                                            </p:txEl>
                                          </p:spTgt>
                                        </p:tgtEl>
                                      </p:cBhvr>
                                    </p:animEffect>
                                  </p:childTnLst>
                                </p:cTn>
                              </p:par>
                              <p:par>
                                <p:cTn id="112" presetID="52" presetClass="entr" presetSubtype="0" fill="hold" grpId="0" nodeType="withEffect">
                                  <p:stCondLst>
                                    <p:cond delay="0"/>
                                  </p:stCondLst>
                                  <p:childTnLst>
                                    <p:set>
                                      <p:cBhvr>
                                        <p:cTn id="113" dur="1" fill="hold">
                                          <p:stCondLst>
                                            <p:cond delay="0"/>
                                          </p:stCondLst>
                                        </p:cTn>
                                        <p:tgtEl>
                                          <p:spTgt spid="15363">
                                            <p:txEl>
                                              <p:pRg st="20" end="20"/>
                                            </p:txEl>
                                          </p:spTgt>
                                        </p:tgtEl>
                                        <p:attrNameLst>
                                          <p:attrName>style.visibility</p:attrName>
                                        </p:attrNameLst>
                                      </p:cBhvr>
                                      <p:to>
                                        <p:strVal val="visible"/>
                                      </p:to>
                                    </p:set>
                                    <p:animScale>
                                      <p:cBhvr>
                                        <p:cTn id="114" dur="1000" decel="50000" fill="hold">
                                          <p:stCondLst>
                                            <p:cond delay="0"/>
                                          </p:stCondLst>
                                        </p:cTn>
                                        <p:tgtEl>
                                          <p:spTgt spid="15363">
                                            <p:txEl>
                                              <p:pRg st="20" end="2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5" dur="1000" decel="50000" fill="hold">
                                          <p:stCondLst>
                                            <p:cond delay="0"/>
                                          </p:stCondLst>
                                        </p:cTn>
                                        <p:tgtEl>
                                          <p:spTgt spid="15363">
                                            <p:txEl>
                                              <p:pRg st="20" end="20"/>
                                            </p:txEl>
                                          </p:spTgt>
                                        </p:tgtEl>
                                        <p:attrNameLst>
                                          <p:attrName>ppt_x</p:attrName>
                                          <p:attrName>ppt_y</p:attrName>
                                        </p:attrNameLst>
                                      </p:cBhvr>
                                    </p:animMotion>
                                    <p:animEffect transition="in" filter="fade">
                                      <p:cBhvr>
                                        <p:cTn id="116" dur="1000"/>
                                        <p:tgtEl>
                                          <p:spTgt spid="15363">
                                            <p:txEl>
                                              <p:pRg st="20" end="20"/>
                                            </p:txEl>
                                          </p:spTgt>
                                        </p:tgtEl>
                                      </p:cBhvr>
                                    </p:animEffect>
                                  </p:childTnLst>
                                </p:cTn>
                              </p:par>
                              <p:par>
                                <p:cTn id="117" presetID="52" presetClass="entr" presetSubtype="0" fill="hold" grpId="0" nodeType="withEffect">
                                  <p:stCondLst>
                                    <p:cond delay="0"/>
                                  </p:stCondLst>
                                  <p:childTnLst>
                                    <p:set>
                                      <p:cBhvr>
                                        <p:cTn id="118" dur="1" fill="hold">
                                          <p:stCondLst>
                                            <p:cond delay="0"/>
                                          </p:stCondLst>
                                        </p:cTn>
                                        <p:tgtEl>
                                          <p:spTgt spid="15363">
                                            <p:txEl>
                                              <p:pRg st="21" end="21"/>
                                            </p:txEl>
                                          </p:spTgt>
                                        </p:tgtEl>
                                        <p:attrNameLst>
                                          <p:attrName>style.visibility</p:attrName>
                                        </p:attrNameLst>
                                      </p:cBhvr>
                                      <p:to>
                                        <p:strVal val="visible"/>
                                      </p:to>
                                    </p:set>
                                    <p:animScale>
                                      <p:cBhvr>
                                        <p:cTn id="119" dur="1000" decel="50000" fill="hold">
                                          <p:stCondLst>
                                            <p:cond delay="0"/>
                                          </p:stCondLst>
                                        </p:cTn>
                                        <p:tgtEl>
                                          <p:spTgt spid="15363">
                                            <p:txEl>
                                              <p:pRg st="21" end="2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5363">
                                            <p:txEl>
                                              <p:pRg st="21" end="21"/>
                                            </p:txEl>
                                          </p:spTgt>
                                        </p:tgtEl>
                                        <p:attrNameLst>
                                          <p:attrName>ppt_x</p:attrName>
                                          <p:attrName>ppt_y</p:attrName>
                                        </p:attrNameLst>
                                      </p:cBhvr>
                                    </p:animMotion>
                                    <p:animEffect transition="in" filter="fade">
                                      <p:cBhvr>
                                        <p:cTn id="121" dur="1000"/>
                                        <p:tgtEl>
                                          <p:spTgt spid="15363">
                                            <p:txEl>
                                              <p:pRg st="21" end="21"/>
                                            </p:txEl>
                                          </p:spTgt>
                                        </p:tgtEl>
                                      </p:cBhvr>
                                    </p:animEffect>
                                  </p:childTnLst>
                                </p:cTn>
                              </p:par>
                              <p:par>
                                <p:cTn id="122" presetID="52" presetClass="entr" presetSubtype="0" fill="hold" grpId="0" nodeType="withEffect">
                                  <p:stCondLst>
                                    <p:cond delay="0"/>
                                  </p:stCondLst>
                                  <p:childTnLst>
                                    <p:set>
                                      <p:cBhvr>
                                        <p:cTn id="123" dur="1" fill="hold">
                                          <p:stCondLst>
                                            <p:cond delay="0"/>
                                          </p:stCondLst>
                                        </p:cTn>
                                        <p:tgtEl>
                                          <p:spTgt spid="15363">
                                            <p:txEl>
                                              <p:pRg st="22" end="22"/>
                                            </p:txEl>
                                          </p:spTgt>
                                        </p:tgtEl>
                                        <p:attrNameLst>
                                          <p:attrName>style.visibility</p:attrName>
                                        </p:attrNameLst>
                                      </p:cBhvr>
                                      <p:to>
                                        <p:strVal val="visible"/>
                                      </p:to>
                                    </p:set>
                                    <p:animScale>
                                      <p:cBhvr>
                                        <p:cTn id="124" dur="1000" decel="50000" fill="hold">
                                          <p:stCondLst>
                                            <p:cond delay="0"/>
                                          </p:stCondLst>
                                        </p:cTn>
                                        <p:tgtEl>
                                          <p:spTgt spid="15363">
                                            <p:txEl>
                                              <p:pRg st="22" end="2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5" dur="1000" decel="50000" fill="hold">
                                          <p:stCondLst>
                                            <p:cond delay="0"/>
                                          </p:stCondLst>
                                        </p:cTn>
                                        <p:tgtEl>
                                          <p:spTgt spid="15363">
                                            <p:txEl>
                                              <p:pRg st="22" end="22"/>
                                            </p:txEl>
                                          </p:spTgt>
                                        </p:tgtEl>
                                        <p:attrNameLst>
                                          <p:attrName>ppt_x</p:attrName>
                                          <p:attrName>ppt_y</p:attrName>
                                        </p:attrNameLst>
                                      </p:cBhvr>
                                    </p:animMotion>
                                    <p:animEffect transition="in" filter="fade">
                                      <p:cBhvr>
                                        <p:cTn id="126" dur="1000"/>
                                        <p:tgtEl>
                                          <p:spTgt spid="15363">
                                            <p:txEl>
                                              <p:pRg st="22" end="22"/>
                                            </p:txEl>
                                          </p:spTgt>
                                        </p:tgtEl>
                                      </p:cBhvr>
                                    </p:animEffect>
                                  </p:childTnLst>
                                </p:cTn>
                              </p:par>
                              <p:par>
                                <p:cTn id="127" presetID="52" presetClass="entr" presetSubtype="0" fill="hold" grpId="0" nodeType="withEffect">
                                  <p:stCondLst>
                                    <p:cond delay="0"/>
                                  </p:stCondLst>
                                  <p:childTnLst>
                                    <p:set>
                                      <p:cBhvr>
                                        <p:cTn id="128" dur="1" fill="hold">
                                          <p:stCondLst>
                                            <p:cond delay="0"/>
                                          </p:stCondLst>
                                        </p:cTn>
                                        <p:tgtEl>
                                          <p:spTgt spid="15363">
                                            <p:txEl>
                                              <p:pRg st="23" end="23"/>
                                            </p:txEl>
                                          </p:spTgt>
                                        </p:tgtEl>
                                        <p:attrNameLst>
                                          <p:attrName>style.visibility</p:attrName>
                                        </p:attrNameLst>
                                      </p:cBhvr>
                                      <p:to>
                                        <p:strVal val="visible"/>
                                      </p:to>
                                    </p:set>
                                    <p:animScale>
                                      <p:cBhvr>
                                        <p:cTn id="129" dur="1000" decel="50000" fill="hold">
                                          <p:stCondLst>
                                            <p:cond delay="0"/>
                                          </p:stCondLst>
                                        </p:cTn>
                                        <p:tgtEl>
                                          <p:spTgt spid="15363">
                                            <p:txEl>
                                              <p:pRg st="23" end="2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0" dur="1000" decel="50000" fill="hold">
                                          <p:stCondLst>
                                            <p:cond delay="0"/>
                                          </p:stCondLst>
                                        </p:cTn>
                                        <p:tgtEl>
                                          <p:spTgt spid="15363">
                                            <p:txEl>
                                              <p:pRg st="23" end="23"/>
                                            </p:txEl>
                                          </p:spTgt>
                                        </p:tgtEl>
                                        <p:attrNameLst>
                                          <p:attrName>ppt_x</p:attrName>
                                          <p:attrName>ppt_y</p:attrName>
                                        </p:attrNameLst>
                                      </p:cBhvr>
                                    </p:animMotion>
                                    <p:animEffect transition="in" filter="fade">
                                      <p:cBhvr>
                                        <p:cTn id="131" dur="1000"/>
                                        <p:tgtEl>
                                          <p:spTgt spid="15363">
                                            <p:txEl>
                                              <p:pRg st="23" end="23"/>
                                            </p:txEl>
                                          </p:spTgt>
                                        </p:tgtEl>
                                      </p:cBhvr>
                                    </p:animEffect>
                                  </p:childTnLst>
                                </p:cTn>
                              </p:par>
                              <p:par>
                                <p:cTn id="132" presetID="52" presetClass="entr" presetSubtype="0" fill="hold" grpId="0" nodeType="withEffect">
                                  <p:stCondLst>
                                    <p:cond delay="0"/>
                                  </p:stCondLst>
                                  <p:childTnLst>
                                    <p:set>
                                      <p:cBhvr>
                                        <p:cTn id="133" dur="1" fill="hold">
                                          <p:stCondLst>
                                            <p:cond delay="0"/>
                                          </p:stCondLst>
                                        </p:cTn>
                                        <p:tgtEl>
                                          <p:spTgt spid="15363">
                                            <p:txEl>
                                              <p:pRg st="24" end="24"/>
                                            </p:txEl>
                                          </p:spTgt>
                                        </p:tgtEl>
                                        <p:attrNameLst>
                                          <p:attrName>style.visibility</p:attrName>
                                        </p:attrNameLst>
                                      </p:cBhvr>
                                      <p:to>
                                        <p:strVal val="visible"/>
                                      </p:to>
                                    </p:set>
                                    <p:animScale>
                                      <p:cBhvr>
                                        <p:cTn id="134" dur="1000" decel="50000" fill="hold">
                                          <p:stCondLst>
                                            <p:cond delay="0"/>
                                          </p:stCondLst>
                                        </p:cTn>
                                        <p:tgtEl>
                                          <p:spTgt spid="15363">
                                            <p:txEl>
                                              <p:pRg st="24" end="2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5" dur="1000" decel="50000" fill="hold">
                                          <p:stCondLst>
                                            <p:cond delay="0"/>
                                          </p:stCondLst>
                                        </p:cTn>
                                        <p:tgtEl>
                                          <p:spTgt spid="15363">
                                            <p:txEl>
                                              <p:pRg st="24" end="24"/>
                                            </p:txEl>
                                          </p:spTgt>
                                        </p:tgtEl>
                                        <p:attrNameLst>
                                          <p:attrName>ppt_x</p:attrName>
                                          <p:attrName>ppt_y</p:attrName>
                                        </p:attrNameLst>
                                      </p:cBhvr>
                                    </p:animMotion>
                                    <p:animEffect transition="in" filter="fade">
                                      <p:cBhvr>
                                        <p:cTn id="136" dur="1000"/>
                                        <p:tgtEl>
                                          <p:spTgt spid="15363">
                                            <p:txEl>
                                              <p:pRg st="24" end="24"/>
                                            </p:txEl>
                                          </p:spTgt>
                                        </p:tgtEl>
                                      </p:cBhvr>
                                    </p:animEffect>
                                  </p:childTnLst>
                                </p:cTn>
                              </p:par>
                              <p:par>
                                <p:cTn id="137" presetID="52" presetClass="entr" presetSubtype="0" fill="hold" grpId="0" nodeType="withEffect">
                                  <p:stCondLst>
                                    <p:cond delay="0"/>
                                  </p:stCondLst>
                                  <p:childTnLst>
                                    <p:set>
                                      <p:cBhvr>
                                        <p:cTn id="138" dur="1" fill="hold">
                                          <p:stCondLst>
                                            <p:cond delay="0"/>
                                          </p:stCondLst>
                                        </p:cTn>
                                        <p:tgtEl>
                                          <p:spTgt spid="15363">
                                            <p:txEl>
                                              <p:pRg st="25" end="25"/>
                                            </p:txEl>
                                          </p:spTgt>
                                        </p:tgtEl>
                                        <p:attrNameLst>
                                          <p:attrName>style.visibility</p:attrName>
                                        </p:attrNameLst>
                                      </p:cBhvr>
                                      <p:to>
                                        <p:strVal val="visible"/>
                                      </p:to>
                                    </p:set>
                                    <p:animScale>
                                      <p:cBhvr>
                                        <p:cTn id="139" dur="1000" decel="50000" fill="hold">
                                          <p:stCondLst>
                                            <p:cond delay="0"/>
                                          </p:stCondLst>
                                        </p:cTn>
                                        <p:tgtEl>
                                          <p:spTgt spid="15363">
                                            <p:txEl>
                                              <p:pRg st="25" end="2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0" dur="1000" decel="50000" fill="hold">
                                          <p:stCondLst>
                                            <p:cond delay="0"/>
                                          </p:stCondLst>
                                        </p:cTn>
                                        <p:tgtEl>
                                          <p:spTgt spid="15363">
                                            <p:txEl>
                                              <p:pRg st="25" end="25"/>
                                            </p:txEl>
                                          </p:spTgt>
                                        </p:tgtEl>
                                        <p:attrNameLst>
                                          <p:attrName>ppt_x</p:attrName>
                                          <p:attrName>ppt_y</p:attrName>
                                        </p:attrNameLst>
                                      </p:cBhvr>
                                    </p:animMotion>
                                    <p:animEffect transition="in" filter="fade">
                                      <p:cBhvr>
                                        <p:cTn id="141" dur="1000"/>
                                        <p:tgtEl>
                                          <p:spTgt spid="15363">
                                            <p:txEl>
                                              <p:pRg st="25" end="25"/>
                                            </p:txEl>
                                          </p:spTgt>
                                        </p:tgtEl>
                                      </p:cBhvr>
                                    </p:animEffect>
                                  </p:childTnLst>
                                </p:cTn>
                              </p:par>
                              <p:par>
                                <p:cTn id="142" presetID="52" presetClass="entr" presetSubtype="0" fill="hold" grpId="0" nodeType="withEffect">
                                  <p:stCondLst>
                                    <p:cond delay="0"/>
                                  </p:stCondLst>
                                  <p:childTnLst>
                                    <p:set>
                                      <p:cBhvr>
                                        <p:cTn id="143" dur="1" fill="hold">
                                          <p:stCondLst>
                                            <p:cond delay="0"/>
                                          </p:stCondLst>
                                        </p:cTn>
                                        <p:tgtEl>
                                          <p:spTgt spid="15363">
                                            <p:txEl>
                                              <p:pRg st="26" end="26"/>
                                            </p:txEl>
                                          </p:spTgt>
                                        </p:tgtEl>
                                        <p:attrNameLst>
                                          <p:attrName>style.visibility</p:attrName>
                                        </p:attrNameLst>
                                      </p:cBhvr>
                                      <p:to>
                                        <p:strVal val="visible"/>
                                      </p:to>
                                    </p:set>
                                    <p:animScale>
                                      <p:cBhvr>
                                        <p:cTn id="144" dur="1000" decel="50000" fill="hold">
                                          <p:stCondLst>
                                            <p:cond delay="0"/>
                                          </p:stCondLst>
                                        </p:cTn>
                                        <p:tgtEl>
                                          <p:spTgt spid="15363">
                                            <p:txEl>
                                              <p:pRg st="26" end="2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5" dur="1000" decel="50000" fill="hold">
                                          <p:stCondLst>
                                            <p:cond delay="0"/>
                                          </p:stCondLst>
                                        </p:cTn>
                                        <p:tgtEl>
                                          <p:spTgt spid="15363">
                                            <p:txEl>
                                              <p:pRg st="26" end="26"/>
                                            </p:txEl>
                                          </p:spTgt>
                                        </p:tgtEl>
                                        <p:attrNameLst>
                                          <p:attrName>ppt_x</p:attrName>
                                          <p:attrName>ppt_y</p:attrName>
                                        </p:attrNameLst>
                                      </p:cBhvr>
                                    </p:animMotion>
                                    <p:animEffect transition="in" filter="fade">
                                      <p:cBhvr>
                                        <p:cTn id="146" dur="1000"/>
                                        <p:tgtEl>
                                          <p:spTgt spid="15363">
                                            <p:txEl>
                                              <p:pRg st="26" end="26"/>
                                            </p:txEl>
                                          </p:spTgt>
                                        </p:tgtEl>
                                      </p:cBhvr>
                                    </p:animEffect>
                                  </p:childTnLst>
                                </p:cTn>
                              </p:par>
                              <p:par>
                                <p:cTn id="147" presetID="52" presetClass="entr" presetSubtype="0" fill="hold" grpId="0" nodeType="withEffect">
                                  <p:stCondLst>
                                    <p:cond delay="0"/>
                                  </p:stCondLst>
                                  <p:childTnLst>
                                    <p:set>
                                      <p:cBhvr>
                                        <p:cTn id="148" dur="1" fill="hold">
                                          <p:stCondLst>
                                            <p:cond delay="0"/>
                                          </p:stCondLst>
                                        </p:cTn>
                                        <p:tgtEl>
                                          <p:spTgt spid="15363">
                                            <p:txEl>
                                              <p:pRg st="27" end="27"/>
                                            </p:txEl>
                                          </p:spTgt>
                                        </p:tgtEl>
                                        <p:attrNameLst>
                                          <p:attrName>style.visibility</p:attrName>
                                        </p:attrNameLst>
                                      </p:cBhvr>
                                      <p:to>
                                        <p:strVal val="visible"/>
                                      </p:to>
                                    </p:set>
                                    <p:animScale>
                                      <p:cBhvr>
                                        <p:cTn id="149" dur="1000" decel="50000" fill="hold">
                                          <p:stCondLst>
                                            <p:cond delay="0"/>
                                          </p:stCondLst>
                                        </p:cTn>
                                        <p:tgtEl>
                                          <p:spTgt spid="15363">
                                            <p:txEl>
                                              <p:pRg st="27" end="2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0" dur="1000" decel="50000" fill="hold">
                                          <p:stCondLst>
                                            <p:cond delay="0"/>
                                          </p:stCondLst>
                                        </p:cTn>
                                        <p:tgtEl>
                                          <p:spTgt spid="15363">
                                            <p:txEl>
                                              <p:pRg st="27" end="27"/>
                                            </p:txEl>
                                          </p:spTgt>
                                        </p:tgtEl>
                                        <p:attrNameLst>
                                          <p:attrName>ppt_x</p:attrName>
                                          <p:attrName>ppt_y</p:attrName>
                                        </p:attrNameLst>
                                      </p:cBhvr>
                                    </p:animMotion>
                                    <p:animEffect transition="in" filter="fade">
                                      <p:cBhvr>
                                        <p:cTn id="151" dur="1000"/>
                                        <p:tgtEl>
                                          <p:spTgt spid="15363">
                                            <p:txEl>
                                              <p:pRg st="27" end="27"/>
                                            </p:txEl>
                                          </p:spTgt>
                                        </p:tgtEl>
                                      </p:cBhvr>
                                    </p:animEffect>
                                  </p:childTnLst>
                                </p:cTn>
                              </p:par>
                              <p:par>
                                <p:cTn id="152" presetID="52" presetClass="entr" presetSubtype="0" fill="hold" grpId="0" nodeType="withEffect">
                                  <p:stCondLst>
                                    <p:cond delay="0"/>
                                  </p:stCondLst>
                                  <p:childTnLst>
                                    <p:set>
                                      <p:cBhvr>
                                        <p:cTn id="153" dur="1" fill="hold">
                                          <p:stCondLst>
                                            <p:cond delay="0"/>
                                          </p:stCondLst>
                                        </p:cTn>
                                        <p:tgtEl>
                                          <p:spTgt spid="15363">
                                            <p:txEl>
                                              <p:pRg st="30" end="30"/>
                                            </p:txEl>
                                          </p:spTgt>
                                        </p:tgtEl>
                                        <p:attrNameLst>
                                          <p:attrName>style.visibility</p:attrName>
                                        </p:attrNameLst>
                                      </p:cBhvr>
                                      <p:to>
                                        <p:strVal val="visible"/>
                                      </p:to>
                                    </p:set>
                                    <p:animScale>
                                      <p:cBhvr>
                                        <p:cTn id="154" dur="1000" decel="50000" fill="hold">
                                          <p:stCondLst>
                                            <p:cond delay="0"/>
                                          </p:stCondLst>
                                        </p:cTn>
                                        <p:tgtEl>
                                          <p:spTgt spid="15363">
                                            <p:txEl>
                                              <p:pRg st="30" end="3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5" dur="1000" decel="50000" fill="hold">
                                          <p:stCondLst>
                                            <p:cond delay="0"/>
                                          </p:stCondLst>
                                        </p:cTn>
                                        <p:tgtEl>
                                          <p:spTgt spid="15363">
                                            <p:txEl>
                                              <p:pRg st="30" end="30"/>
                                            </p:txEl>
                                          </p:spTgt>
                                        </p:tgtEl>
                                        <p:attrNameLst>
                                          <p:attrName>ppt_x</p:attrName>
                                          <p:attrName>ppt_y</p:attrName>
                                        </p:attrNameLst>
                                      </p:cBhvr>
                                    </p:animMotion>
                                    <p:animEffect transition="in" filter="fade">
                                      <p:cBhvr>
                                        <p:cTn id="156" dur="1000"/>
                                        <p:tgtEl>
                                          <p:spTgt spid="15363">
                                            <p:txEl>
                                              <p:pRg st="30" end="3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536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669925" y="914400"/>
            <a:ext cx="7635875" cy="666750"/>
          </a:xfrm>
        </p:spPr>
        <p:txBody>
          <a:bodyPr>
            <a:normAutofit/>
          </a:bodyPr>
          <a:lstStyle/>
          <a:p>
            <a:r>
              <a:rPr lang="en-US" sz="4000" b="1" dirty="0" smtClean="0">
                <a:solidFill>
                  <a:srgbClr val="002060"/>
                </a:solidFill>
              </a:rPr>
              <a:t>Who hosts              Fellows?</a:t>
            </a:r>
            <a:endParaRPr lang="en-US" sz="4000" b="1" dirty="0" smtClean="0"/>
          </a:p>
        </p:txBody>
      </p:sp>
      <p:sp>
        <p:nvSpPr>
          <p:cNvPr id="15363" name="Content Placeholder 2"/>
          <p:cNvSpPr>
            <a:spLocks noGrp="1"/>
          </p:cNvSpPr>
          <p:nvPr>
            <p:ph idx="1"/>
          </p:nvPr>
        </p:nvSpPr>
        <p:spPr>
          <a:xfrm>
            <a:off x="609600" y="1981200"/>
            <a:ext cx="8156575" cy="4495800"/>
          </a:xfrm>
        </p:spPr>
        <p:txBody>
          <a:bodyPr numCol="2">
            <a:normAutofit fontScale="92500" lnSpcReduction="20000"/>
          </a:bodyPr>
          <a:lstStyle/>
          <a:p>
            <a:pPr>
              <a:lnSpc>
                <a:spcPct val="90000"/>
              </a:lnSpc>
              <a:defRPr/>
            </a:pPr>
            <a:r>
              <a:rPr lang="en-US" sz="2400" dirty="0">
                <a:solidFill>
                  <a:srgbClr val="000066"/>
                </a:solidFill>
                <a:latin typeface="+mj-lt"/>
              </a:rPr>
              <a:t>Lawrence Berkeley National Laboratory</a:t>
            </a:r>
          </a:p>
          <a:p>
            <a:pPr>
              <a:lnSpc>
                <a:spcPct val="90000"/>
              </a:lnSpc>
              <a:defRPr/>
            </a:pPr>
            <a:r>
              <a:rPr lang="en-US" sz="2400" dirty="0" err="1">
                <a:solidFill>
                  <a:srgbClr val="000066"/>
                </a:solidFill>
                <a:latin typeface="+mj-lt"/>
              </a:rPr>
              <a:t>LifeScan</a:t>
            </a:r>
            <a:r>
              <a:rPr lang="en-US" sz="2400" dirty="0">
                <a:solidFill>
                  <a:srgbClr val="000066"/>
                </a:solidFill>
                <a:latin typeface="+mj-lt"/>
              </a:rPr>
              <a:t>, Inc.</a:t>
            </a:r>
          </a:p>
          <a:p>
            <a:pPr>
              <a:lnSpc>
                <a:spcPct val="90000"/>
              </a:lnSpc>
              <a:defRPr/>
            </a:pPr>
            <a:r>
              <a:rPr lang="en-US" sz="2400" dirty="0">
                <a:solidFill>
                  <a:srgbClr val="000066"/>
                </a:solidFill>
                <a:latin typeface="+mj-lt"/>
              </a:rPr>
              <a:t>Life Technologies Corporation*</a:t>
            </a:r>
          </a:p>
          <a:p>
            <a:pPr>
              <a:lnSpc>
                <a:spcPct val="90000"/>
              </a:lnSpc>
              <a:defRPr/>
            </a:pPr>
            <a:r>
              <a:rPr lang="en-US" sz="2400" dirty="0">
                <a:solidFill>
                  <a:srgbClr val="000066"/>
                </a:solidFill>
                <a:latin typeface="+mj-lt"/>
              </a:rPr>
              <a:t>Lockheed Martin Information Systems and Global </a:t>
            </a:r>
            <a:r>
              <a:rPr lang="en-US" sz="2400" dirty="0" smtClean="0">
                <a:solidFill>
                  <a:srgbClr val="000066"/>
                </a:solidFill>
                <a:latin typeface="+mj-lt"/>
              </a:rPr>
              <a:t>Services*</a:t>
            </a:r>
            <a:endParaRPr lang="en-US" sz="2400" dirty="0">
              <a:solidFill>
                <a:srgbClr val="000066"/>
              </a:solidFill>
              <a:latin typeface="+mj-lt"/>
            </a:endParaRPr>
          </a:p>
          <a:p>
            <a:pPr>
              <a:lnSpc>
                <a:spcPct val="90000"/>
              </a:lnSpc>
              <a:defRPr/>
            </a:pPr>
            <a:r>
              <a:rPr lang="en-US" sz="2400" dirty="0">
                <a:solidFill>
                  <a:srgbClr val="000066"/>
                </a:solidFill>
                <a:latin typeface="+mj-lt"/>
              </a:rPr>
              <a:t>Lockheed Martin Space Systems Co.</a:t>
            </a:r>
          </a:p>
          <a:p>
            <a:pPr fontAlgn="auto">
              <a:lnSpc>
                <a:spcPct val="90000"/>
              </a:lnSpc>
              <a:spcAft>
                <a:spcPts val="0"/>
              </a:spcAft>
              <a:buClr>
                <a:schemeClr val="accent3"/>
              </a:buClr>
              <a:defRPr/>
            </a:pPr>
            <a:r>
              <a:rPr lang="en-US" sz="2400" dirty="0">
                <a:solidFill>
                  <a:srgbClr val="000066"/>
                </a:solidFill>
                <a:latin typeface="+mj-lt"/>
              </a:rPr>
              <a:t>Lucile Packard Children’s Hospital</a:t>
            </a:r>
          </a:p>
          <a:p>
            <a:pPr fontAlgn="auto">
              <a:lnSpc>
                <a:spcPct val="90000"/>
              </a:lnSpc>
              <a:spcAft>
                <a:spcPts val="0"/>
              </a:spcAft>
              <a:buClr>
                <a:schemeClr val="accent3"/>
              </a:buClr>
              <a:defRPr/>
            </a:pPr>
            <a:r>
              <a:rPr lang="en-US" sz="2200" dirty="0" smtClean="0">
                <a:solidFill>
                  <a:srgbClr val="000066"/>
                </a:solidFill>
                <a:latin typeface="+mj-lt"/>
              </a:rPr>
              <a:t>Mattson </a:t>
            </a:r>
            <a:r>
              <a:rPr lang="en-US" sz="2200" dirty="0">
                <a:solidFill>
                  <a:srgbClr val="000066"/>
                </a:solidFill>
                <a:latin typeface="+mj-lt"/>
              </a:rPr>
              <a:t>Technology</a:t>
            </a:r>
          </a:p>
          <a:p>
            <a:r>
              <a:rPr lang="en-US" sz="2200" dirty="0" err="1" smtClean="0">
                <a:solidFill>
                  <a:srgbClr val="000066"/>
                </a:solidFill>
                <a:latin typeface="+mj-lt"/>
              </a:rPr>
              <a:t>MiaSolé</a:t>
            </a:r>
            <a:endParaRPr lang="en-US" sz="2200" dirty="0">
              <a:solidFill>
                <a:srgbClr val="000066"/>
              </a:solidFill>
              <a:latin typeface="+mj-lt"/>
            </a:endParaRPr>
          </a:p>
          <a:p>
            <a:pPr marL="274320" indent="-274320" fontAlgn="auto">
              <a:lnSpc>
                <a:spcPct val="90000"/>
              </a:lnSpc>
              <a:spcAft>
                <a:spcPts val="0"/>
              </a:spcAft>
              <a:buClr>
                <a:schemeClr val="accent3"/>
              </a:buClr>
              <a:buFont typeface="Wingdings 2"/>
              <a:buChar char=""/>
              <a:defRPr/>
            </a:pPr>
            <a:r>
              <a:rPr lang="en-US" sz="2200" dirty="0" err="1" smtClean="0">
                <a:solidFill>
                  <a:srgbClr val="000066"/>
                </a:solidFill>
                <a:latin typeface="+mj-lt"/>
              </a:rPr>
              <a:t>MoSys</a:t>
            </a:r>
            <a:r>
              <a:rPr lang="en-US" sz="2200" dirty="0">
                <a:solidFill>
                  <a:srgbClr val="000066"/>
                </a:solidFill>
                <a:latin typeface="+mj-lt"/>
              </a:rPr>
              <a:t>, Inc.</a:t>
            </a:r>
          </a:p>
          <a:p>
            <a:pPr marL="274320" indent="-274320" fontAlgn="auto">
              <a:lnSpc>
                <a:spcPct val="90000"/>
              </a:lnSpc>
              <a:spcAft>
                <a:spcPts val="0"/>
              </a:spcAft>
              <a:buClr>
                <a:schemeClr val="accent3"/>
              </a:buClr>
              <a:buFont typeface="Wingdings 2"/>
              <a:buChar char=""/>
              <a:defRPr/>
            </a:pPr>
            <a:r>
              <a:rPr lang="en-US" sz="2200" dirty="0" smtClean="0">
                <a:solidFill>
                  <a:srgbClr val="000066"/>
                </a:solidFill>
                <a:latin typeface="+mj-lt"/>
              </a:rPr>
              <a:t>National Semiconductor</a:t>
            </a:r>
          </a:p>
          <a:p>
            <a:pPr marL="274320" indent="-274320" fontAlgn="auto">
              <a:lnSpc>
                <a:spcPct val="90000"/>
              </a:lnSpc>
              <a:spcAft>
                <a:spcPts val="0"/>
              </a:spcAft>
              <a:buClr>
                <a:schemeClr val="accent3"/>
              </a:buClr>
              <a:buFont typeface="Wingdings 2"/>
              <a:buChar char=""/>
              <a:defRPr/>
            </a:pPr>
            <a:r>
              <a:rPr lang="en-US" sz="2200" dirty="0" err="1" smtClean="0">
                <a:solidFill>
                  <a:srgbClr val="000066"/>
                </a:solidFill>
                <a:latin typeface="+mj-lt"/>
              </a:rPr>
              <a:t>NetApp</a:t>
            </a:r>
            <a:endParaRPr lang="en-US" sz="2200" dirty="0" smtClean="0">
              <a:solidFill>
                <a:srgbClr val="000066"/>
              </a:solidFill>
              <a:latin typeface="+mj-lt"/>
            </a:endParaRPr>
          </a:p>
          <a:p>
            <a:pPr marL="274320" indent="-274320" fontAlgn="auto">
              <a:lnSpc>
                <a:spcPct val="90000"/>
              </a:lnSpc>
              <a:spcAft>
                <a:spcPts val="0"/>
              </a:spcAft>
              <a:buClr>
                <a:schemeClr val="accent3"/>
              </a:buClr>
              <a:buFont typeface="Wingdings 2"/>
              <a:buChar char=""/>
              <a:defRPr/>
            </a:pPr>
            <a:r>
              <a:rPr lang="en-US" sz="2200" dirty="0" err="1" smtClean="0">
                <a:solidFill>
                  <a:srgbClr val="000066"/>
                </a:solidFill>
                <a:latin typeface="+mj-lt"/>
              </a:rPr>
              <a:t>Nordson</a:t>
            </a:r>
            <a:r>
              <a:rPr lang="en-US" sz="2200" dirty="0" smtClean="0">
                <a:solidFill>
                  <a:srgbClr val="000066"/>
                </a:solidFill>
                <a:latin typeface="+mj-lt"/>
              </a:rPr>
              <a:t> ASYMTEK*</a:t>
            </a:r>
          </a:p>
          <a:p>
            <a:pPr>
              <a:lnSpc>
                <a:spcPct val="90000"/>
              </a:lnSpc>
              <a:defRPr/>
            </a:pPr>
            <a:r>
              <a:rPr lang="en-US" sz="2200" dirty="0" smtClean="0">
                <a:solidFill>
                  <a:srgbClr val="000066"/>
                </a:solidFill>
                <a:latin typeface="+mj-lt"/>
              </a:rPr>
              <a:t>NVIDIA</a:t>
            </a:r>
          </a:p>
          <a:p>
            <a:pPr marL="274320" indent="-274320" fontAlgn="auto">
              <a:lnSpc>
                <a:spcPct val="90000"/>
              </a:lnSpc>
              <a:spcAft>
                <a:spcPts val="0"/>
              </a:spcAft>
              <a:buClr>
                <a:schemeClr val="accent3"/>
              </a:buClr>
              <a:buFont typeface="Wingdings 2"/>
              <a:buChar char=""/>
              <a:defRPr/>
            </a:pPr>
            <a:r>
              <a:rPr lang="en-US" sz="2200" dirty="0" smtClean="0">
                <a:solidFill>
                  <a:srgbClr val="000066"/>
                </a:solidFill>
                <a:latin typeface="+mj-lt"/>
              </a:rPr>
              <a:t>Palo Alto Research Center (PARC)</a:t>
            </a:r>
          </a:p>
          <a:p>
            <a:pPr marL="274320" indent="-274320" fontAlgn="auto">
              <a:lnSpc>
                <a:spcPct val="90000"/>
              </a:lnSpc>
              <a:spcAft>
                <a:spcPts val="0"/>
              </a:spcAft>
              <a:buClr>
                <a:schemeClr val="accent3"/>
              </a:buClr>
              <a:buFont typeface="Wingdings 2"/>
              <a:buChar char=""/>
              <a:defRPr/>
            </a:pPr>
            <a:r>
              <a:rPr lang="en-US" sz="2200" dirty="0" smtClean="0">
                <a:solidFill>
                  <a:srgbClr val="000066"/>
                </a:solidFill>
                <a:latin typeface="+mj-lt"/>
              </a:rPr>
              <a:t>PLX Technology</a:t>
            </a:r>
          </a:p>
          <a:p>
            <a:pPr marL="274320" indent="-274320" fontAlgn="auto">
              <a:lnSpc>
                <a:spcPct val="90000"/>
              </a:lnSpc>
              <a:spcAft>
                <a:spcPts val="0"/>
              </a:spcAft>
              <a:buClr>
                <a:schemeClr val="accent3"/>
              </a:buClr>
              <a:buFont typeface="Wingdings 2"/>
              <a:buChar char=""/>
              <a:defRPr/>
            </a:pPr>
            <a:r>
              <a:rPr lang="en-US" sz="2200" dirty="0" smtClean="0">
                <a:solidFill>
                  <a:srgbClr val="000066"/>
                </a:solidFill>
                <a:latin typeface="+mj-lt"/>
              </a:rPr>
              <a:t>SanDisk Corporation</a:t>
            </a:r>
          </a:p>
          <a:p>
            <a:pPr marL="274320" indent="-274320" fontAlgn="auto">
              <a:lnSpc>
                <a:spcPct val="90000"/>
              </a:lnSpc>
              <a:spcAft>
                <a:spcPts val="0"/>
              </a:spcAft>
              <a:buClr>
                <a:schemeClr val="accent3"/>
              </a:buClr>
              <a:buFont typeface="Wingdings 2"/>
              <a:buChar char=""/>
              <a:defRPr/>
            </a:pPr>
            <a:r>
              <a:rPr lang="en-US" sz="2200" dirty="0" smtClean="0">
                <a:solidFill>
                  <a:srgbClr val="000066"/>
                </a:solidFill>
                <a:latin typeface="+mj-lt"/>
              </a:rPr>
              <a:t>Santa Clara University</a:t>
            </a:r>
          </a:p>
          <a:p>
            <a:pPr marL="274320" indent="-274320" fontAlgn="auto">
              <a:lnSpc>
                <a:spcPct val="90000"/>
              </a:lnSpc>
              <a:spcAft>
                <a:spcPts val="0"/>
              </a:spcAft>
              <a:buClr>
                <a:schemeClr val="accent3"/>
              </a:buClr>
              <a:buFont typeface="Wingdings 2"/>
              <a:buChar char=""/>
              <a:defRPr/>
            </a:pPr>
            <a:r>
              <a:rPr lang="en-US" sz="2200" dirty="0" smtClean="0">
                <a:solidFill>
                  <a:srgbClr val="000066"/>
                </a:solidFill>
                <a:latin typeface="+mj-lt"/>
              </a:rPr>
              <a:t>SAP Labs</a:t>
            </a:r>
          </a:p>
          <a:p>
            <a:pPr marL="274320" indent="-274320" fontAlgn="auto">
              <a:lnSpc>
                <a:spcPct val="90000"/>
              </a:lnSpc>
              <a:spcAft>
                <a:spcPts val="0"/>
              </a:spcAft>
              <a:buClr>
                <a:schemeClr val="accent3"/>
              </a:buClr>
              <a:buFont typeface="Wingdings 2"/>
              <a:buChar char=""/>
              <a:defRPr/>
            </a:pPr>
            <a:r>
              <a:rPr lang="en-US" sz="2200" dirty="0" smtClean="0">
                <a:solidFill>
                  <a:srgbClr val="000066"/>
                </a:solidFill>
                <a:latin typeface="+mj-lt"/>
              </a:rPr>
              <a:t>Silicon Valley Leadership Group</a:t>
            </a:r>
          </a:p>
          <a:p>
            <a:pPr marL="274320" indent="-274320" fontAlgn="auto">
              <a:lnSpc>
                <a:spcPct val="90000"/>
              </a:lnSpc>
              <a:spcAft>
                <a:spcPts val="0"/>
              </a:spcAft>
              <a:buClr>
                <a:schemeClr val="accent3"/>
              </a:buClr>
              <a:buFont typeface="Wingdings 2"/>
              <a:buChar char=""/>
              <a:defRPr/>
            </a:pPr>
            <a:r>
              <a:rPr lang="en-US" sz="2200" dirty="0" smtClean="0">
                <a:solidFill>
                  <a:srgbClr val="000066"/>
                </a:solidFill>
                <a:latin typeface="+mj-lt"/>
              </a:rPr>
              <a:t>SRI International</a:t>
            </a:r>
          </a:p>
          <a:p>
            <a:pPr marL="274320" indent="-274320" fontAlgn="auto">
              <a:lnSpc>
                <a:spcPct val="90000"/>
              </a:lnSpc>
              <a:spcAft>
                <a:spcPts val="0"/>
              </a:spcAft>
              <a:buClr>
                <a:schemeClr val="accent3"/>
              </a:buClr>
              <a:buFont typeface="Wingdings 2"/>
              <a:buChar char=""/>
              <a:defRPr/>
            </a:pPr>
            <a:r>
              <a:rPr lang="en-US" sz="2200" dirty="0" smtClean="0">
                <a:solidFill>
                  <a:srgbClr val="000066"/>
                </a:solidFill>
                <a:latin typeface="+mj-lt"/>
              </a:rPr>
              <a:t>Stanford University</a:t>
            </a:r>
          </a:p>
          <a:p>
            <a:pPr marL="274320" indent="-274320" fontAlgn="auto">
              <a:lnSpc>
                <a:spcPct val="90000"/>
              </a:lnSpc>
              <a:spcAft>
                <a:spcPts val="0"/>
              </a:spcAft>
              <a:buClr>
                <a:schemeClr val="accent3"/>
              </a:buClr>
              <a:buFont typeface="Wingdings 2"/>
              <a:buChar char=""/>
              <a:defRPr/>
            </a:pPr>
            <a:r>
              <a:rPr lang="en-US" sz="2200" dirty="0" smtClean="0">
                <a:solidFill>
                  <a:srgbClr val="000066"/>
                </a:solidFill>
                <a:latin typeface="+mj-lt"/>
              </a:rPr>
              <a:t>SVB Financial Group</a:t>
            </a:r>
          </a:p>
          <a:p>
            <a:pPr marL="274320" indent="-274320" fontAlgn="auto">
              <a:lnSpc>
                <a:spcPct val="90000"/>
              </a:lnSpc>
              <a:spcAft>
                <a:spcPts val="0"/>
              </a:spcAft>
              <a:buClr>
                <a:schemeClr val="accent3"/>
              </a:buClr>
              <a:buFont typeface="Wingdings 2"/>
              <a:buChar char=""/>
              <a:defRPr/>
            </a:pPr>
            <a:r>
              <a:rPr lang="en-US" sz="2200" dirty="0" smtClean="0">
                <a:solidFill>
                  <a:srgbClr val="000066"/>
                </a:solidFill>
                <a:latin typeface="+mj-lt"/>
              </a:rPr>
              <a:t>Synopsys, Inc.</a:t>
            </a:r>
          </a:p>
          <a:p>
            <a:pPr marL="274320" indent="-274320" fontAlgn="auto">
              <a:lnSpc>
                <a:spcPct val="90000"/>
              </a:lnSpc>
              <a:spcAft>
                <a:spcPts val="0"/>
              </a:spcAft>
              <a:buClr>
                <a:schemeClr val="accent3"/>
              </a:buClr>
              <a:buFont typeface="Wingdings 2"/>
              <a:buChar char=""/>
              <a:defRPr/>
            </a:pPr>
            <a:r>
              <a:rPr lang="en-US" sz="2200" dirty="0" smtClean="0">
                <a:solidFill>
                  <a:srgbClr val="000066"/>
                </a:solidFill>
                <a:latin typeface="+mj-lt"/>
              </a:rPr>
              <a:t>UC Berkeley</a:t>
            </a:r>
          </a:p>
          <a:p>
            <a:pPr marL="274320" indent="-274320" fontAlgn="auto">
              <a:lnSpc>
                <a:spcPct val="90000"/>
              </a:lnSpc>
              <a:spcAft>
                <a:spcPts val="0"/>
              </a:spcAft>
              <a:buClr>
                <a:schemeClr val="accent3"/>
              </a:buClr>
              <a:buFont typeface="Wingdings 2"/>
              <a:buChar char=""/>
              <a:defRPr/>
            </a:pPr>
            <a:r>
              <a:rPr lang="en-US" sz="2200" dirty="0" smtClean="0">
                <a:solidFill>
                  <a:srgbClr val="000066"/>
                </a:solidFill>
                <a:latin typeface="+mj-lt"/>
              </a:rPr>
              <a:t>UC San Francisco</a:t>
            </a:r>
          </a:p>
          <a:p>
            <a:pPr marL="274320" indent="-274320" fontAlgn="auto">
              <a:lnSpc>
                <a:spcPct val="90000"/>
              </a:lnSpc>
              <a:spcAft>
                <a:spcPts val="0"/>
              </a:spcAft>
              <a:buClr>
                <a:schemeClr val="accent3"/>
              </a:buClr>
              <a:buFont typeface="Wingdings 2"/>
              <a:buChar char=""/>
              <a:defRPr/>
            </a:pPr>
            <a:r>
              <a:rPr lang="en-US" sz="2200" dirty="0" smtClean="0">
                <a:solidFill>
                  <a:srgbClr val="000066"/>
                </a:solidFill>
                <a:latin typeface="+mj-lt"/>
              </a:rPr>
              <a:t>Violin Memory, Inc.</a:t>
            </a:r>
          </a:p>
          <a:p>
            <a:pPr marL="0" indent="0" fontAlgn="auto">
              <a:lnSpc>
                <a:spcPct val="90000"/>
              </a:lnSpc>
              <a:spcAft>
                <a:spcPts val="0"/>
              </a:spcAft>
              <a:buClr>
                <a:schemeClr val="accent3"/>
              </a:buClr>
              <a:buNone/>
              <a:defRPr/>
            </a:pPr>
            <a:endParaRPr lang="en-US" sz="2200" dirty="0" smtClean="0">
              <a:solidFill>
                <a:srgbClr val="000066"/>
              </a:solidFill>
              <a:latin typeface="+mj-lt"/>
            </a:endParaRPr>
          </a:p>
          <a:p>
            <a:pPr marL="0" indent="0" fontAlgn="auto">
              <a:lnSpc>
                <a:spcPct val="90000"/>
              </a:lnSpc>
              <a:spcAft>
                <a:spcPts val="0"/>
              </a:spcAft>
              <a:buClr>
                <a:schemeClr val="accent3"/>
              </a:buClr>
              <a:buNone/>
              <a:defRPr/>
            </a:pPr>
            <a:r>
              <a:rPr lang="en-US" sz="1900" dirty="0" smtClean="0">
                <a:solidFill>
                  <a:srgbClr val="000066"/>
                </a:solidFill>
                <a:latin typeface="+mj-lt"/>
              </a:rPr>
              <a:t>* Southern California Hosts</a:t>
            </a:r>
          </a:p>
        </p:txBody>
      </p:sp>
      <p:pic>
        <p:nvPicPr>
          <p:cNvPr id="11268" name="Picture 5"/>
          <p:cNvPicPr>
            <a:picLocks noChangeAspect="1" noChangeArrowheads="1"/>
          </p:cNvPicPr>
          <p:nvPr/>
        </p:nvPicPr>
        <p:blipFill>
          <a:blip r:embed="rId3" cstate="print"/>
          <a:srcRect/>
          <a:stretch>
            <a:fillRect/>
          </a:stretch>
        </p:blipFill>
        <p:spPr bwMode="auto">
          <a:xfrm>
            <a:off x="593725" y="1600200"/>
            <a:ext cx="8550275" cy="228600"/>
          </a:xfrm>
          <a:prstGeom prst="rect">
            <a:avLst/>
          </a:prstGeom>
          <a:noFill/>
          <a:ln w="9525" algn="in">
            <a:noFill/>
            <a:miter lim="800000"/>
            <a:headEnd/>
            <a:tailEnd/>
          </a:ln>
        </p:spPr>
      </p:pic>
      <p:pic>
        <p:nvPicPr>
          <p:cNvPr id="11269" name="Picture 3"/>
          <p:cNvPicPr>
            <a:picLocks noChangeAspect="1" noChangeArrowheads="1"/>
          </p:cNvPicPr>
          <p:nvPr/>
        </p:nvPicPr>
        <p:blipFill>
          <a:blip r:embed="rId4" cstate="print"/>
          <a:srcRect/>
          <a:stretch>
            <a:fillRect/>
          </a:stretch>
        </p:blipFill>
        <p:spPr bwMode="auto">
          <a:xfrm>
            <a:off x="0" y="1600200"/>
            <a:ext cx="533400" cy="228600"/>
          </a:xfrm>
          <a:prstGeom prst="rect">
            <a:avLst/>
          </a:prstGeom>
          <a:noFill/>
          <a:ln w="9525" algn="in">
            <a:noFill/>
            <a:miter lim="800000"/>
            <a:headEnd/>
            <a:tailEnd/>
          </a:ln>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663042"/>
            <a:ext cx="1219200" cy="784758"/>
          </a:xfrm>
          <a:prstGeom prst="rect">
            <a:avLst/>
          </a:prstGeom>
        </p:spPr>
      </p:pic>
    </p:spTree>
    <p:extLst>
      <p:ext uri="{BB962C8B-B14F-4D97-AF65-F5344CB8AC3E}">
        <p14:creationId xmlns:p14="http://schemas.microsoft.com/office/powerpoint/2010/main" val="1796612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5363"/>
                                        </p:tgtEl>
                                        <p:attrNameLst>
                                          <p:attrName>style.visibility</p:attrName>
                                        </p:attrNameLst>
                                      </p:cBhvr>
                                      <p:to>
                                        <p:strVal val="visible"/>
                                      </p:to>
                                    </p:set>
                                    <p:animScale>
                                      <p:cBhvr>
                                        <p:cTn id="12" dur="1000" decel="50000" fill="hold">
                                          <p:stCondLst>
                                            <p:cond delay="0"/>
                                          </p:stCondLst>
                                        </p:cTn>
                                        <p:tgtEl>
                                          <p:spTgt spid="1536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5363"/>
                                        </p:tgtEl>
                                        <p:attrNameLst>
                                          <p:attrName>ppt_x</p:attrName>
                                          <p:attrName>ppt_y</p:attrName>
                                        </p:attrNameLst>
                                      </p:cBhvr>
                                    </p:animMotion>
                                    <p:animEffect transition="in" filter="fade">
                                      <p:cBhvr>
                                        <p:cTn id="14" dur="1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3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704850"/>
            <a:ext cx="8229600" cy="819150"/>
          </a:xfrm>
        </p:spPr>
        <p:txBody>
          <a:bodyPr/>
          <a:lstStyle/>
          <a:p>
            <a:r>
              <a:rPr lang="en-US" b="1" dirty="0" smtClean="0">
                <a:solidFill>
                  <a:srgbClr val="002060"/>
                </a:solidFill>
              </a:rPr>
              <a:t>What is an           Fellowship?</a:t>
            </a:r>
          </a:p>
        </p:txBody>
      </p:sp>
      <p:sp>
        <p:nvSpPr>
          <p:cNvPr id="3" name="Content Placeholder 2"/>
          <p:cNvSpPr>
            <a:spLocks noGrp="1"/>
          </p:cNvSpPr>
          <p:nvPr>
            <p:ph idx="1"/>
          </p:nvPr>
        </p:nvSpPr>
        <p:spPr>
          <a:xfrm>
            <a:off x="612775" y="1828800"/>
            <a:ext cx="8153400" cy="4267200"/>
          </a:xfrm>
        </p:spPr>
        <p:txBody>
          <a:bodyPr>
            <a:normAutofit lnSpcReduction="10000"/>
          </a:bodyPr>
          <a:lstStyle/>
          <a:p>
            <a:pPr>
              <a:defRPr/>
            </a:pPr>
            <a:r>
              <a:rPr lang="en-US" dirty="0" smtClean="0"/>
              <a:t>Adobe Systems Inc./Adobe Youth Voices</a:t>
            </a:r>
            <a:endParaRPr lang="en-US" dirty="0"/>
          </a:p>
          <a:p>
            <a:pPr marL="708660" lvl="1" indent="-342900">
              <a:buClr>
                <a:schemeClr val="accent3"/>
              </a:buClr>
              <a:defRPr/>
            </a:pPr>
            <a:r>
              <a:rPr lang="en-US" dirty="0" smtClean="0"/>
              <a:t>Developed Curriculum for AYV Workshops and articulated programs alignment to new Common Core Standards</a:t>
            </a:r>
          </a:p>
          <a:p>
            <a:pPr marL="708660" lvl="1" indent="-342900">
              <a:buClr>
                <a:schemeClr val="accent3"/>
              </a:buClr>
              <a:defRPr/>
            </a:pPr>
            <a:r>
              <a:rPr lang="en-US" dirty="0" smtClean="0"/>
              <a:t>Web-Site Work/Encoding and Uploading Media</a:t>
            </a:r>
          </a:p>
          <a:p>
            <a:pPr marL="708660" lvl="1" indent="-342900">
              <a:buClr>
                <a:schemeClr val="accent3"/>
              </a:buClr>
              <a:defRPr/>
            </a:pPr>
            <a:r>
              <a:rPr lang="en-US" dirty="0" smtClean="0"/>
              <a:t>Helped launch Adobe Essentials at ISTE/Discovery</a:t>
            </a:r>
            <a:r>
              <a:rPr lang="en-US" dirty="0"/>
              <a:t> </a:t>
            </a:r>
            <a:r>
              <a:rPr lang="en-US" dirty="0" smtClean="0"/>
              <a:t>Conferences and lead workshops for educators</a:t>
            </a:r>
          </a:p>
          <a:p>
            <a:pPr marL="708660" lvl="1" indent="-342900">
              <a:buClr>
                <a:schemeClr val="accent3"/>
              </a:buClr>
              <a:defRPr/>
            </a:pPr>
            <a:r>
              <a:rPr lang="en-US" dirty="0" smtClean="0"/>
              <a:t>Organized AYV Lead Educator Summit and assisted teams in their productions.</a:t>
            </a:r>
          </a:p>
          <a:p>
            <a:pPr marL="708660" lvl="1" indent="-342900">
              <a:buClr>
                <a:schemeClr val="accent3"/>
              </a:buClr>
              <a:defRPr/>
            </a:pPr>
            <a:r>
              <a:rPr lang="en-US" dirty="0" smtClean="0"/>
              <a:t>Developed ETPs: </a:t>
            </a:r>
            <a:r>
              <a:rPr lang="en-US" dirty="0" err="1" smtClean="0"/>
              <a:t>ePortfolio</a:t>
            </a:r>
            <a:r>
              <a:rPr lang="en-US" dirty="0" smtClean="0"/>
              <a:t> and </a:t>
            </a:r>
          </a:p>
          <a:p>
            <a:pPr marL="365760" lvl="1" indent="0">
              <a:buClr>
                <a:schemeClr val="accent3"/>
              </a:buClr>
              <a:buNone/>
              <a:defRPr/>
            </a:pPr>
            <a:r>
              <a:rPr lang="en-US" dirty="0" smtClean="0"/>
              <a:t>	Digital Publishing Projects </a:t>
            </a:r>
          </a:p>
        </p:txBody>
      </p:sp>
      <p:pic>
        <p:nvPicPr>
          <p:cNvPr id="7172" name="Picture 5"/>
          <p:cNvPicPr>
            <a:picLocks noChangeAspect="1" noChangeArrowheads="1"/>
          </p:cNvPicPr>
          <p:nvPr/>
        </p:nvPicPr>
        <p:blipFill>
          <a:blip r:embed="rId3" cstate="print"/>
          <a:srcRect/>
          <a:stretch>
            <a:fillRect/>
          </a:stretch>
        </p:blipFill>
        <p:spPr bwMode="auto">
          <a:xfrm>
            <a:off x="593725" y="1524000"/>
            <a:ext cx="8550275" cy="228600"/>
          </a:xfrm>
          <a:prstGeom prst="rect">
            <a:avLst/>
          </a:prstGeom>
          <a:noFill/>
          <a:ln w="9525" algn="in">
            <a:noFill/>
            <a:miter lim="800000"/>
            <a:headEnd/>
            <a:tailEnd/>
          </a:ln>
        </p:spPr>
      </p:pic>
      <p:pic>
        <p:nvPicPr>
          <p:cNvPr id="7173" name="Picture 3"/>
          <p:cNvPicPr>
            <a:picLocks noChangeAspect="1" noChangeArrowheads="1"/>
          </p:cNvPicPr>
          <p:nvPr/>
        </p:nvPicPr>
        <p:blipFill>
          <a:blip r:embed="rId4" cstate="print"/>
          <a:srcRect/>
          <a:stretch>
            <a:fillRect/>
          </a:stretch>
        </p:blipFill>
        <p:spPr bwMode="auto">
          <a:xfrm>
            <a:off x="0" y="1524000"/>
            <a:ext cx="533400" cy="228600"/>
          </a:xfrm>
          <a:prstGeom prst="rect">
            <a:avLst/>
          </a:prstGeom>
          <a:noFill/>
          <a:ln w="9525" algn="in">
            <a:noFill/>
            <a:miter lim="800000"/>
            <a:headEnd/>
            <a:tailEnd/>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0" y="609600"/>
            <a:ext cx="1219200" cy="784758"/>
          </a:xfrm>
          <a:prstGeom prst="rect">
            <a:avLst/>
          </a:prstGeom>
        </p:spPr>
      </p:pic>
      <p:pic>
        <p:nvPicPr>
          <p:cNvPr id="2" name="Picture 1" descr="IISME_Adobe_5.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1200" y="4876800"/>
            <a:ext cx="2438400" cy="1828800"/>
          </a:xfrm>
          <a:prstGeom prst="rect">
            <a:avLst/>
          </a:prstGeom>
        </p:spPr>
      </p:pic>
    </p:spTree>
    <p:extLst>
      <p:ext uri="{BB962C8B-B14F-4D97-AF65-F5344CB8AC3E}">
        <p14:creationId xmlns:p14="http://schemas.microsoft.com/office/powerpoint/2010/main" val="41952909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704850"/>
            <a:ext cx="8229600" cy="819150"/>
          </a:xfrm>
        </p:spPr>
        <p:txBody>
          <a:bodyPr/>
          <a:lstStyle/>
          <a:p>
            <a:r>
              <a:rPr lang="en-US" b="1" dirty="0" smtClean="0">
                <a:solidFill>
                  <a:srgbClr val="002060"/>
                </a:solidFill>
              </a:rPr>
              <a:t>What is an           Fellowship?</a:t>
            </a:r>
          </a:p>
        </p:txBody>
      </p:sp>
      <p:pic>
        <p:nvPicPr>
          <p:cNvPr id="7172" name="Picture 5"/>
          <p:cNvPicPr>
            <a:picLocks noChangeAspect="1" noChangeArrowheads="1"/>
          </p:cNvPicPr>
          <p:nvPr/>
        </p:nvPicPr>
        <p:blipFill>
          <a:blip r:embed="rId3" cstate="print"/>
          <a:srcRect/>
          <a:stretch>
            <a:fillRect/>
          </a:stretch>
        </p:blipFill>
        <p:spPr bwMode="auto">
          <a:xfrm>
            <a:off x="593725" y="1524000"/>
            <a:ext cx="8550275" cy="228600"/>
          </a:xfrm>
          <a:prstGeom prst="rect">
            <a:avLst/>
          </a:prstGeom>
          <a:noFill/>
          <a:ln w="9525" algn="in">
            <a:noFill/>
            <a:miter lim="800000"/>
            <a:headEnd/>
            <a:tailEnd/>
          </a:ln>
        </p:spPr>
      </p:pic>
      <p:pic>
        <p:nvPicPr>
          <p:cNvPr id="7173" name="Picture 3"/>
          <p:cNvPicPr>
            <a:picLocks noChangeAspect="1" noChangeArrowheads="1"/>
          </p:cNvPicPr>
          <p:nvPr/>
        </p:nvPicPr>
        <p:blipFill>
          <a:blip r:embed="rId4" cstate="print"/>
          <a:srcRect/>
          <a:stretch>
            <a:fillRect/>
          </a:stretch>
        </p:blipFill>
        <p:spPr bwMode="auto">
          <a:xfrm>
            <a:off x="0" y="1524000"/>
            <a:ext cx="533400" cy="228600"/>
          </a:xfrm>
          <a:prstGeom prst="rect">
            <a:avLst/>
          </a:prstGeom>
          <a:noFill/>
          <a:ln w="9525" algn="in">
            <a:noFill/>
            <a:miter lim="800000"/>
            <a:headEnd/>
            <a:tailEnd/>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0" y="609600"/>
            <a:ext cx="1219200" cy="784758"/>
          </a:xfrm>
          <a:prstGeom prst="rect">
            <a:avLst/>
          </a:prstGeom>
        </p:spPr>
      </p:pic>
      <p:pic>
        <p:nvPicPr>
          <p:cNvPr id="7" name="Picture 6" descr="IISME_Adobe_2.jpe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4419600"/>
            <a:ext cx="3276600" cy="2209800"/>
          </a:xfrm>
          <a:prstGeom prst="rect">
            <a:avLst/>
          </a:prstGeom>
        </p:spPr>
      </p:pic>
      <p:pic>
        <p:nvPicPr>
          <p:cNvPr id="5" name="Content Placeholder 4" descr="IISME_Adobe_1.jpeg"/>
          <p:cNvPicPr>
            <a:picLocks noGrp="1" noChangeAspect="1"/>
          </p:cNvPicPr>
          <p:nvPr>
            <p:ph idx="1"/>
          </p:nvPr>
        </p:nvPicPr>
        <p:blipFill rotWithShape="1">
          <a:blip r:embed="rId7">
            <a:extLst>
              <a:ext uri="{28A0092B-C50C-407E-A947-70E740481C1C}">
                <a14:useLocalDpi xmlns:a14="http://schemas.microsoft.com/office/drawing/2010/main" val="0"/>
              </a:ext>
            </a:extLst>
          </a:blip>
          <a:srcRect l="12009" t="22165" r="24669" b="8472"/>
          <a:stretch/>
        </p:blipFill>
        <p:spPr>
          <a:xfrm>
            <a:off x="381000" y="1905001"/>
            <a:ext cx="3276599" cy="2179966"/>
          </a:xfrm>
        </p:spPr>
      </p:pic>
      <p:pic>
        <p:nvPicPr>
          <p:cNvPr id="6" name="Picture 5" descr="IISME_Adobe_4.jpe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8800" y="1905000"/>
            <a:ext cx="3276600" cy="2184400"/>
          </a:xfrm>
          <a:prstGeom prst="rect">
            <a:avLst/>
          </a:prstGeom>
        </p:spPr>
      </p:pic>
      <p:pic>
        <p:nvPicPr>
          <p:cNvPr id="9" name="Picture 8" descr="IISME_Adobe_3.jpe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38800" y="4394200"/>
            <a:ext cx="3276600" cy="2184400"/>
          </a:xfrm>
          <a:prstGeom prst="rect">
            <a:avLst/>
          </a:prstGeom>
        </p:spPr>
      </p:pic>
      <p:pic>
        <p:nvPicPr>
          <p:cNvPr id="10" name="Picture 9" descr="IMG_3083.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00400" y="3276600"/>
            <a:ext cx="2844800" cy="2133600"/>
          </a:xfrm>
          <a:prstGeom prst="rect">
            <a:avLst/>
          </a:prstGeom>
        </p:spPr>
      </p:pic>
    </p:spTree>
    <p:extLst>
      <p:ext uri="{BB962C8B-B14F-4D97-AF65-F5344CB8AC3E}">
        <p14:creationId xmlns:p14="http://schemas.microsoft.com/office/powerpoint/2010/main" val="14180648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704850"/>
            <a:ext cx="8229600" cy="819150"/>
          </a:xfrm>
        </p:spPr>
        <p:txBody>
          <a:bodyPr/>
          <a:lstStyle/>
          <a:p>
            <a:r>
              <a:rPr lang="en-US" b="1" dirty="0" smtClean="0">
                <a:solidFill>
                  <a:srgbClr val="002060"/>
                </a:solidFill>
              </a:rPr>
              <a:t>What is an           Fellowship?</a:t>
            </a:r>
          </a:p>
        </p:txBody>
      </p:sp>
      <p:pic>
        <p:nvPicPr>
          <p:cNvPr id="7172" name="Picture 5"/>
          <p:cNvPicPr>
            <a:picLocks noChangeAspect="1" noChangeArrowheads="1"/>
          </p:cNvPicPr>
          <p:nvPr/>
        </p:nvPicPr>
        <p:blipFill>
          <a:blip r:embed="rId3" cstate="print"/>
          <a:srcRect/>
          <a:stretch>
            <a:fillRect/>
          </a:stretch>
        </p:blipFill>
        <p:spPr bwMode="auto">
          <a:xfrm>
            <a:off x="593725" y="1524000"/>
            <a:ext cx="8550275" cy="228600"/>
          </a:xfrm>
          <a:prstGeom prst="rect">
            <a:avLst/>
          </a:prstGeom>
          <a:noFill/>
          <a:ln w="9525" algn="in">
            <a:noFill/>
            <a:miter lim="800000"/>
            <a:headEnd/>
            <a:tailEnd/>
          </a:ln>
        </p:spPr>
      </p:pic>
      <p:pic>
        <p:nvPicPr>
          <p:cNvPr id="7173" name="Picture 3"/>
          <p:cNvPicPr>
            <a:picLocks noChangeAspect="1" noChangeArrowheads="1"/>
          </p:cNvPicPr>
          <p:nvPr/>
        </p:nvPicPr>
        <p:blipFill>
          <a:blip r:embed="rId4" cstate="print"/>
          <a:srcRect/>
          <a:stretch>
            <a:fillRect/>
          </a:stretch>
        </p:blipFill>
        <p:spPr bwMode="auto">
          <a:xfrm>
            <a:off x="0" y="1524000"/>
            <a:ext cx="533400" cy="228600"/>
          </a:xfrm>
          <a:prstGeom prst="rect">
            <a:avLst/>
          </a:prstGeom>
          <a:noFill/>
          <a:ln w="9525" algn="in">
            <a:noFill/>
            <a:miter lim="800000"/>
            <a:headEnd/>
            <a:tailEnd/>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0" y="609600"/>
            <a:ext cx="1219200" cy="784758"/>
          </a:xfrm>
          <a:prstGeom prst="rect">
            <a:avLst/>
          </a:prstGeom>
        </p:spPr>
      </p:pic>
      <p:pic>
        <p:nvPicPr>
          <p:cNvPr id="3" name="Content Placeholder 2" descr="Screen shot 2012-11-12 at 12.20.23 PM copy.png"/>
          <p:cNvPicPr>
            <a:picLocks noGrp="1" noChangeAspect="1"/>
          </p:cNvPicPr>
          <p:nvPr>
            <p:ph idx="1"/>
          </p:nvPr>
        </p:nvPicPr>
        <p:blipFill>
          <a:blip r:embed="rId6" cstate="print">
            <a:extLst>
              <a:ext uri="{28A0092B-C50C-407E-A947-70E740481C1C}">
                <a14:useLocalDpi xmlns:a14="http://schemas.microsoft.com/office/drawing/2010/main" val="0"/>
              </a:ext>
            </a:extLst>
          </a:blip>
          <a:srcRect t="21011" b="21011"/>
          <a:stretch>
            <a:fillRect/>
          </a:stretch>
        </p:blipFill>
        <p:spPr>
          <a:xfrm>
            <a:off x="609600" y="2011363"/>
            <a:ext cx="4343400" cy="2560637"/>
          </a:xfrm>
        </p:spPr>
      </p:pic>
      <p:pic>
        <p:nvPicPr>
          <p:cNvPr id="4" name="Picture 3" descr="Screen Shot 2013-01-02 at 5.38.25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5800" y="3589433"/>
            <a:ext cx="4191000" cy="2963767"/>
          </a:xfrm>
          <a:prstGeom prst="rect">
            <a:avLst/>
          </a:prstGeom>
        </p:spPr>
      </p:pic>
      <p:pic>
        <p:nvPicPr>
          <p:cNvPr id="11" name="Picture 10" descr="Education Leader Logo.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10200" y="2286000"/>
            <a:ext cx="2514600" cy="965968"/>
          </a:xfrm>
          <a:prstGeom prst="rect">
            <a:avLst/>
          </a:prstGeom>
        </p:spPr>
      </p:pic>
      <p:pic>
        <p:nvPicPr>
          <p:cNvPr id="12" name="Picture 11" descr="Screen shot 2012-11-12 at 12.18.47 PM.png"/>
          <p:cNvPicPr>
            <a:picLocks noChangeAspect="1"/>
          </p:cNvPicPr>
          <p:nvPr/>
        </p:nvPicPr>
        <p:blipFill rotWithShape="1">
          <a:blip r:embed="rId9">
            <a:extLst>
              <a:ext uri="{28A0092B-C50C-407E-A947-70E740481C1C}">
                <a14:useLocalDpi xmlns:a14="http://schemas.microsoft.com/office/drawing/2010/main" val="0"/>
              </a:ext>
            </a:extLst>
          </a:blip>
          <a:srcRect l="-2849" t="-2609" r="-1" b="57505"/>
          <a:stretch/>
        </p:blipFill>
        <p:spPr>
          <a:xfrm>
            <a:off x="1116336" y="4701961"/>
            <a:ext cx="2846064" cy="1851239"/>
          </a:xfrm>
          <a:prstGeom prst="rect">
            <a:avLst/>
          </a:prstGeom>
        </p:spPr>
      </p:pic>
    </p:spTree>
    <p:extLst>
      <p:ext uri="{BB962C8B-B14F-4D97-AF65-F5344CB8AC3E}">
        <p14:creationId xmlns:p14="http://schemas.microsoft.com/office/powerpoint/2010/main" val="278165433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8661</TotalTime>
  <Words>2234</Words>
  <Application>Microsoft Macintosh PowerPoint</Application>
  <PresentationFormat>On-screen Show (4:3)</PresentationFormat>
  <Paragraphs>277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Summer Fellowship Program  Unique Paid   Professional Development  for Teachers</vt:lpstr>
      <vt:lpstr>When’s the last time you heard a student say…</vt:lpstr>
      <vt:lpstr>                  ‘s Purpose</vt:lpstr>
      <vt:lpstr>What is an           Fellowship?</vt:lpstr>
      <vt:lpstr>Who hosts              Fellows?</vt:lpstr>
      <vt:lpstr>Who hosts              Fellows?</vt:lpstr>
      <vt:lpstr>What is an           Fellowship?</vt:lpstr>
      <vt:lpstr>What is an           Fellowship?</vt:lpstr>
      <vt:lpstr>What is an           Fellowship?</vt:lpstr>
      <vt:lpstr>Why work during the summer?</vt:lpstr>
      <vt:lpstr>What are the perks of participating in the Summer Fellowship Program?</vt:lpstr>
      <vt:lpstr>Helps Teachers Afford to Teach</vt:lpstr>
      <vt:lpstr>PowerPoint Presentation</vt:lpstr>
      <vt:lpstr>What is the timeframe?</vt:lpstr>
      <vt:lpstr>Who can I contact 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Fellowship Program  Unique Paid   Professional Development  for Teachers</dc:title>
  <dc:creator>Shari</dc:creator>
  <cp:lastModifiedBy>Balboa High School</cp:lastModifiedBy>
  <cp:revision>39</cp:revision>
  <dcterms:created xsi:type="dcterms:W3CDTF">2012-09-04T20:57:50Z</dcterms:created>
  <dcterms:modified xsi:type="dcterms:W3CDTF">2013-01-03T03:14:42Z</dcterms:modified>
</cp:coreProperties>
</file>